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2.svg" ContentType="image/svg+xml"/>
  <Override PartName="/ppt/media/image14.svg" ContentType="image/svg+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5"/>
  </p:notesMasterIdLst>
  <p:handoutMasterIdLst>
    <p:handoutMasterId r:id="rId28"/>
  </p:handoutMasterIdLst>
  <p:sldIdLst>
    <p:sldId id="340" r:id="rId4"/>
    <p:sldId id="342" r:id="rId6"/>
    <p:sldId id="408" r:id="rId7"/>
    <p:sldId id="372" r:id="rId8"/>
    <p:sldId id="410" r:id="rId9"/>
    <p:sldId id="413" r:id="rId10"/>
    <p:sldId id="381" r:id="rId11"/>
    <p:sldId id="375" r:id="rId12"/>
    <p:sldId id="409" r:id="rId13"/>
    <p:sldId id="415" r:id="rId14"/>
    <p:sldId id="354" r:id="rId15"/>
    <p:sldId id="414" r:id="rId16"/>
    <p:sldId id="417" r:id="rId17"/>
    <p:sldId id="418" r:id="rId18"/>
    <p:sldId id="411" r:id="rId19"/>
    <p:sldId id="373" r:id="rId20"/>
    <p:sldId id="419" r:id="rId21"/>
    <p:sldId id="412" r:id="rId22"/>
    <p:sldId id="383" r:id="rId23"/>
    <p:sldId id="421" r:id="rId24"/>
    <p:sldId id="422" r:id="rId25"/>
    <p:sldId id="380" r:id="rId26"/>
    <p:sldId id="393" r:id="rId27"/>
  </p:sldIdLst>
  <p:sldSz cx="12192000" cy="6858000"/>
  <p:notesSz cx="6858000" cy="9144000"/>
  <p:embeddedFontLst>
    <p:embeddedFont>
      <p:font typeface="Inter" panose="02000503000000020004" charset="0"/>
      <p:regular r:id="rId32"/>
      <p:bold r:id="rId33"/>
    </p:embeddedFont>
    <p:embeddedFont>
      <p:font typeface="Inter Black" panose="02000503000000020004" charset="0"/>
      <p:bold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4DDBF8"/>
    <a:srgbClr val="4AC7F9"/>
    <a:srgbClr val="47B2FA"/>
    <a:srgbClr val="54A6FB"/>
    <a:srgbClr val="4589FB"/>
    <a:srgbClr val="4675FC"/>
    <a:srgbClr val="54FDED"/>
    <a:srgbClr val="4EE4F0"/>
    <a:srgbClr val="49C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277.xml"/><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fld>
            <a:endParaRPr lang="zh-CN" altLang="en-US">
              <a:latin typeface="Inter Black" panose="02000503000000020004" charset="0"/>
              <a:ea typeface="Inter Black" panose="02000503000000020004" charset="0"/>
              <a:cs typeface="Inter" panose="020005030000000200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0" Type="http://schemas.openxmlformats.org/officeDocument/2006/relationships/notesSlide" Target="../notesSlides/notesSlide1.xml"/><Relationship Id="rId3" Type="http://schemas.openxmlformats.org/officeDocument/2006/relationships/tags" Target="../tags/tag126.xml"/><Relationship Id="rId29" Type="http://schemas.openxmlformats.org/officeDocument/2006/relationships/slideLayout" Target="../slideLayouts/slideLayout12.xml"/><Relationship Id="rId28" Type="http://schemas.openxmlformats.org/officeDocument/2006/relationships/tags" Target="../tags/tag150.xml"/><Relationship Id="rId27" Type="http://schemas.openxmlformats.org/officeDocument/2006/relationships/image" Target="../media/image2.png"/><Relationship Id="rId26" Type="http://schemas.openxmlformats.org/officeDocument/2006/relationships/tags" Target="../tags/tag149.xml"/><Relationship Id="rId25" Type="http://schemas.openxmlformats.org/officeDocument/2006/relationships/tags" Target="../tags/tag148.xml"/><Relationship Id="rId24" Type="http://schemas.openxmlformats.org/officeDocument/2006/relationships/tags" Target="../tags/tag147.xml"/><Relationship Id="rId23" Type="http://schemas.openxmlformats.org/officeDocument/2006/relationships/tags" Target="../tags/tag146.xml"/><Relationship Id="rId22" Type="http://schemas.openxmlformats.org/officeDocument/2006/relationships/tags" Target="../tags/tag145.xml"/><Relationship Id="rId21" Type="http://schemas.openxmlformats.org/officeDocument/2006/relationships/tags" Target="../tags/tag144.xml"/><Relationship Id="rId20" Type="http://schemas.openxmlformats.org/officeDocument/2006/relationships/tags" Target="../tags/tag143.xml"/><Relationship Id="rId2" Type="http://schemas.openxmlformats.org/officeDocument/2006/relationships/tags" Target="../tags/tag125.xml"/><Relationship Id="rId19" Type="http://schemas.openxmlformats.org/officeDocument/2006/relationships/tags" Target="../tags/tag142.xml"/><Relationship Id="rId18" Type="http://schemas.openxmlformats.org/officeDocument/2006/relationships/tags" Target="../tags/tag14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2.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image" Target="../media/image14.svg"/><Relationship Id="rId7"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tags" Target="../tags/tag192.xml"/><Relationship Id="rId2" Type="http://schemas.openxmlformats.org/officeDocument/2006/relationships/tags" Target="../tags/tag191.xml"/><Relationship Id="rId11" Type="http://schemas.openxmlformats.org/officeDocument/2006/relationships/notesSlide" Target="../notesSlides/notesSlide11.xml"/><Relationship Id="rId10" Type="http://schemas.openxmlformats.org/officeDocument/2006/relationships/slideLayout" Target="../slideLayouts/slideLayout12.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2.xml"/><Relationship Id="rId5" Type="http://schemas.openxmlformats.org/officeDocument/2006/relationships/tags" Target="../tags/tag196.xml"/><Relationship Id="rId4" Type="http://schemas.openxmlformats.org/officeDocument/2006/relationships/image" Target="../media/image15.png"/><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2.xml"/><Relationship Id="rId5" Type="http://schemas.openxmlformats.org/officeDocument/2006/relationships/tags" Target="../tags/tag199.xml"/><Relationship Id="rId4" Type="http://schemas.openxmlformats.org/officeDocument/2006/relationships/image" Target="../media/image16.png"/><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tags" Target="../tags/tag20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2.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9" Type="http://schemas.openxmlformats.org/officeDocument/2006/relationships/notesSlide" Target="../notesSlides/notesSlide16.xml"/><Relationship Id="rId18" Type="http://schemas.openxmlformats.org/officeDocument/2006/relationships/slideLayout" Target="../slideLayouts/slideLayout12.xml"/><Relationship Id="rId17" Type="http://schemas.openxmlformats.org/officeDocument/2006/relationships/tags" Target="../tags/tag220.xml"/><Relationship Id="rId16" Type="http://schemas.openxmlformats.org/officeDocument/2006/relationships/image" Target="../media/image22.png"/><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2.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2.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2.xml"/><Relationship Id="rId5" Type="http://schemas.openxmlformats.org/officeDocument/2006/relationships/tags" Target="../tags/tag231.xml"/><Relationship Id="rId4" Type="http://schemas.openxmlformats.org/officeDocument/2006/relationships/image" Target="../media/image23.png"/><Relationship Id="rId3" Type="http://schemas.openxmlformats.org/officeDocument/2006/relationships/tags" Target="../tags/tag230.xml"/><Relationship Id="rId2" Type="http://schemas.openxmlformats.org/officeDocument/2006/relationships/image" Target="../media/image3.jpeg"/><Relationship Id="rId1" Type="http://schemas.openxmlformats.org/officeDocument/2006/relationships/tags" Target="../tags/tag229.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12.xml"/><Relationship Id="rId7" Type="http://schemas.openxmlformats.org/officeDocument/2006/relationships/tags" Target="../tags/tag236.xml"/><Relationship Id="rId6" Type="http://schemas.openxmlformats.org/officeDocument/2006/relationships/image" Target="../media/image24.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12.xml"/><Relationship Id="rId7" Type="http://schemas.openxmlformats.org/officeDocument/2006/relationships/tags" Target="../tags/tag241.xml"/><Relationship Id="rId6" Type="http://schemas.openxmlformats.org/officeDocument/2006/relationships/image" Target="../media/image25.png"/><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image" Target="../media/image26.jpeg"/><Relationship Id="rId3" Type="http://schemas.openxmlformats.org/officeDocument/2006/relationships/image" Target="../media/image3.jpeg"/><Relationship Id="rId2" Type="http://schemas.openxmlformats.org/officeDocument/2006/relationships/tags" Target="../tags/tag243.xml"/><Relationship Id="rId14" Type="http://schemas.openxmlformats.org/officeDocument/2006/relationships/notesSlide" Target="../notesSlides/notesSlide22.xml"/><Relationship Id="rId13" Type="http://schemas.openxmlformats.org/officeDocument/2006/relationships/slideLayout" Target="../slideLayouts/slideLayout12.xml"/><Relationship Id="rId12" Type="http://schemas.openxmlformats.org/officeDocument/2006/relationships/tags" Target="../tags/tag248.xml"/><Relationship Id="rId11" Type="http://schemas.openxmlformats.org/officeDocument/2006/relationships/image" Target="../media/image29.png"/><Relationship Id="rId10" Type="http://schemas.openxmlformats.org/officeDocument/2006/relationships/image" Target="../media/image28.svg"/><Relationship Id="rId1" Type="http://schemas.openxmlformats.org/officeDocument/2006/relationships/tags" Target="../tags/tag242.xml"/></Relationships>
</file>

<file path=ppt/slides/_rels/slide23.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2" Type="http://schemas.openxmlformats.org/officeDocument/2006/relationships/notesSlide" Target="../notesSlides/notesSlide23.xml"/><Relationship Id="rId31" Type="http://schemas.openxmlformats.org/officeDocument/2006/relationships/slideLayout" Target="../slideLayouts/slideLayout12.xml"/><Relationship Id="rId30" Type="http://schemas.openxmlformats.org/officeDocument/2006/relationships/tags" Target="../tags/tag276.xml"/><Relationship Id="rId3" Type="http://schemas.openxmlformats.org/officeDocument/2006/relationships/tags" Target="../tags/tag250.xml"/><Relationship Id="rId29" Type="http://schemas.openxmlformats.org/officeDocument/2006/relationships/image" Target="../media/image2.png"/><Relationship Id="rId28" Type="http://schemas.openxmlformats.org/officeDocument/2006/relationships/tags" Target="../tags/tag275.xml"/><Relationship Id="rId27" Type="http://schemas.openxmlformats.org/officeDocument/2006/relationships/tags" Target="../tags/tag274.xml"/><Relationship Id="rId26" Type="http://schemas.openxmlformats.org/officeDocument/2006/relationships/tags" Target="../tags/tag273.xml"/><Relationship Id="rId25" Type="http://schemas.openxmlformats.org/officeDocument/2006/relationships/tags" Target="../tags/tag272.xml"/><Relationship Id="rId24" Type="http://schemas.openxmlformats.org/officeDocument/2006/relationships/tags" Target="../tags/tag271.xml"/><Relationship Id="rId23" Type="http://schemas.openxmlformats.org/officeDocument/2006/relationships/tags" Target="../tags/tag270.xml"/><Relationship Id="rId22" Type="http://schemas.openxmlformats.org/officeDocument/2006/relationships/tags" Target="../tags/tag269.xml"/><Relationship Id="rId21" Type="http://schemas.openxmlformats.org/officeDocument/2006/relationships/tags" Target="../tags/tag268.xml"/><Relationship Id="rId20" Type="http://schemas.openxmlformats.org/officeDocument/2006/relationships/tags" Target="../tags/tag267.xml"/><Relationship Id="rId2" Type="http://schemas.openxmlformats.org/officeDocument/2006/relationships/tags" Target="../tags/tag249.xml"/><Relationship Id="rId19" Type="http://schemas.openxmlformats.org/officeDocument/2006/relationships/tags" Target="../tags/tag266.xml"/><Relationship Id="rId18" Type="http://schemas.openxmlformats.org/officeDocument/2006/relationships/tags" Target="../tags/tag265.xml"/><Relationship Id="rId17" Type="http://schemas.openxmlformats.org/officeDocument/2006/relationships/tags" Target="../tags/tag264.xml"/><Relationship Id="rId16" Type="http://schemas.openxmlformats.org/officeDocument/2006/relationships/tags" Target="../tags/tag263.xml"/><Relationship Id="rId15" Type="http://schemas.openxmlformats.org/officeDocument/2006/relationships/tags" Target="../tags/tag262.xml"/><Relationship Id="rId14" Type="http://schemas.openxmlformats.org/officeDocument/2006/relationships/tags" Target="../tags/tag261.xml"/><Relationship Id="rId13" Type="http://schemas.openxmlformats.org/officeDocument/2006/relationships/tags" Target="../tags/tag260.xml"/><Relationship Id="rId12" Type="http://schemas.openxmlformats.org/officeDocument/2006/relationships/tags" Target="../tags/tag259.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2.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2.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2.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tags" Target="../tags/tag17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2" Type="http://schemas.openxmlformats.org/officeDocument/2006/relationships/notesSlide" Target="../notesSlides/notesSlide8.xml"/><Relationship Id="rId11" Type="http://schemas.openxmlformats.org/officeDocument/2006/relationships/slideLayout" Target="../slideLayouts/slideLayout12.xml"/><Relationship Id="rId10" Type="http://schemas.openxmlformats.org/officeDocument/2006/relationships/tags" Target="../tags/tag181.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2.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2" name="图片 51" descr="VCG21128005867512"/>
          <p:cNvPicPr>
            <a:picLocks noChangeAspect="1"/>
          </p:cNvPicPr>
          <p:nvPr/>
        </p:nvPicPr>
        <p:blipFill>
          <a:blip r:embed="rId1">
            <a:alphaModFix amt="20000"/>
          </a:blip>
          <a:stretch>
            <a:fillRect/>
          </a:stretch>
        </p:blipFill>
        <p:spPr>
          <a:xfrm>
            <a:off x="4445" y="0"/>
            <a:ext cx="12160885" cy="6857365"/>
          </a:xfrm>
          <a:prstGeom prst="rect">
            <a:avLst/>
          </a:prstGeom>
        </p:spPr>
      </p:pic>
      <p:sp>
        <p:nvSpPr>
          <p:cNvPr id="20" name="文本框 19"/>
          <p:cNvSpPr txBox="1"/>
          <p:nvPr>
            <p:custDataLst>
              <p:tags r:id="rId2"/>
            </p:custDataLst>
          </p:nvPr>
        </p:nvSpPr>
        <p:spPr>
          <a:xfrm>
            <a:off x="1774190" y="2252980"/>
            <a:ext cx="8004810" cy="1938020"/>
          </a:xfrm>
          <a:prstGeom prst="rect">
            <a:avLst/>
          </a:prstGeom>
          <a:noFill/>
        </p:spPr>
        <p:txBody>
          <a:bodyPr wrap="square" rtlCol="0" anchor="t">
            <a:spAutoFit/>
          </a:bodyPr>
          <a:p>
            <a:pPr algn="ctr"/>
            <a:r>
              <a:rPr lang="en-US" altLang="zh-CN" sz="6000">
                <a:ln>
                  <a:noFill/>
                </a:ln>
                <a:solidFill>
                  <a:schemeClr val="bg1"/>
                </a:solidFill>
                <a:effectLst/>
                <a:latin typeface="Inter Black" panose="02000503000000020004" charset="0"/>
                <a:ea typeface="Inter Black" panose="02000503000000020004" charset="0"/>
                <a:cs typeface="Inter Black" panose="02000503000000020004" charset="0"/>
              </a:rPr>
              <a:t>Biological Blueprint  of AI</a:t>
            </a:r>
            <a:endParaRPr lang="en-US" altLang="zh-CN" sz="6000">
              <a:ln>
                <a:noFill/>
              </a:ln>
              <a:solidFill>
                <a:schemeClr val="bg1"/>
              </a:solidFill>
              <a:effectLst/>
              <a:latin typeface="Inter Black" panose="02000503000000020004" charset="0"/>
              <a:ea typeface="Inter Black" panose="02000503000000020004" charset="0"/>
              <a:cs typeface="Inter Black" panose="02000503000000020004" charset="0"/>
            </a:endParaRP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159" name="任意多边形: 形状 158"/>
          <p:cNvSpPr/>
          <p:nvPr/>
        </p:nvSpPr>
        <p:spPr>
          <a:xfrm>
            <a:off x="3934460" y="4827270"/>
            <a:ext cx="418909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cs typeface="Inter" panose="02000503000000020004" charset="0"/>
            </a:endParaRPr>
          </a:p>
        </p:txBody>
      </p:sp>
      <p:sp>
        <p:nvSpPr>
          <p:cNvPr id="23" name="文本框 22"/>
          <p:cNvSpPr txBox="1"/>
          <p:nvPr>
            <p:custDataLst>
              <p:tags r:id="rId4"/>
            </p:custDataLst>
          </p:nvPr>
        </p:nvSpPr>
        <p:spPr>
          <a:xfrm>
            <a:off x="3934460" y="4907280"/>
            <a:ext cx="4189095" cy="398780"/>
          </a:xfrm>
          <a:prstGeom prst="rect">
            <a:avLst/>
          </a:prstGeom>
          <a:noFill/>
        </p:spPr>
        <p:txBody>
          <a:bodyPr wrap="square" rtlCol="0">
            <a:spAutoFit/>
          </a:bodyPr>
          <a:p>
            <a:pPr algn="ctr"/>
            <a:r>
              <a:rPr lang="zh-CN" altLang="en-US" sz="2000" dirty="0">
                <a:solidFill>
                  <a:schemeClr val="lt2"/>
                </a:solidFill>
                <a:latin typeface="Inter Black" panose="02000503000000020004" charset="0"/>
                <a:ea typeface="Inter Black" panose="02000503000000020004" charset="0"/>
                <a:cs typeface="Inter" panose="02000503000000020004" charset="0"/>
              </a:rPr>
              <a:t>Reporter: </a:t>
            </a:r>
            <a:r>
              <a:rPr lang="en-US" altLang="zh-CN" sz="2000" dirty="0">
                <a:solidFill>
                  <a:schemeClr val="lt2"/>
                </a:solidFill>
                <a:latin typeface="Inter Black" panose="02000503000000020004" charset="0"/>
                <a:ea typeface="Inter Black" panose="02000503000000020004" charset="0"/>
                <a:cs typeface="Inter" panose="02000503000000020004" charset="0"/>
              </a:rPr>
              <a:t>Tanzeela Fatima</a:t>
            </a:r>
            <a:endParaRPr lang="en-US" altLang="zh-CN" sz="2000" dirty="0">
              <a:solidFill>
                <a:schemeClr val="lt2"/>
              </a:solidFill>
              <a:latin typeface="Inter Black" panose="02000503000000020004" charset="0"/>
              <a:ea typeface="Inter Black" panose="02000503000000020004" charset="0"/>
              <a:cs typeface="Inter" panose="02000503000000020004" charset="0"/>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6"/>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2" name="平行四边形 1"/>
            <p:cNvSpPr/>
            <p:nvPr>
              <p:custDataLst>
                <p:tags r:id="rId7"/>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5" name="任意多边形: 形状 21"/>
          <p:cNvSpPr/>
          <p:nvPr>
            <p:custDataLst>
              <p:tags r:id="rId8"/>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9"/>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9" name="直接连接符 8"/>
            <p:cNvCxnSpPr/>
            <p:nvPr>
              <p:custDataLst>
                <p:tags r:id="rId10"/>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1"/>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12"/>
            </p:custDataLst>
          </p:nvPr>
        </p:nvSpPr>
        <p:spPr>
          <a:xfrm>
            <a:off x="10399395" y="563880"/>
            <a:ext cx="762000" cy="618490"/>
          </a:xfrm>
          <a:prstGeom prst="rect">
            <a:avLst/>
          </a:prstGeom>
          <a:noFill/>
        </p:spPr>
        <p:txBody>
          <a:bodyPr wrap="square" rtlCol="0">
            <a:noAutofit/>
          </a:bodyPr>
          <a:p>
            <a:pPr algn="dist"/>
            <a:r>
              <a:rPr lang="en-US" altLang="zh-CN" sz="4000" cap="all" dirty="0">
                <a:solidFill>
                  <a:schemeClr val="bg1"/>
                </a:solidFill>
                <a:uFillTx/>
                <a:latin typeface="Inter Black" panose="02000503000000020004" charset="0"/>
                <a:ea typeface="Inter Black" panose="02000503000000020004" charset="0"/>
                <a:cs typeface="Inter" panose="02000503000000020004" charset="0"/>
              </a:rPr>
              <a:t>AI</a:t>
            </a:r>
            <a:endParaRPr lang="en-US" altLang="zh-CN" sz="4000" cap="all" dirty="0">
              <a:solidFill>
                <a:schemeClr val="bg1"/>
              </a:solidFill>
              <a:uFillTx/>
              <a:latin typeface="Inter Black" panose="02000503000000020004" charset="0"/>
              <a:ea typeface="Inter Black" panose="02000503000000020004" charset="0"/>
              <a:cs typeface="Inter" panose="02000503000000020004" charset="0"/>
            </a:endParaRP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3"/>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4"/>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5"/>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6"/>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17"/>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18"/>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9"/>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34" name="直接连接符 33"/>
            <p:cNvCxnSpPr/>
            <p:nvPr>
              <p:custDataLst>
                <p:tags r:id="rId20"/>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21"/>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22"/>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55" name="半闭框 54"/>
          <p:cNvSpPr/>
          <p:nvPr/>
        </p:nvSpPr>
        <p:spPr>
          <a:xfrm rot="10800000" flipH="1" flipV="1">
            <a:off x="3862070" y="4777105"/>
            <a:ext cx="399415" cy="335915"/>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7879789" y="512623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46" name="矩形 45"/>
          <p:cNvSpPr/>
          <p:nvPr>
            <p:custDataLst>
              <p:tags r:id="rId23"/>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7" name="矩形 46"/>
          <p:cNvSpPr/>
          <p:nvPr>
            <p:custDataLst>
              <p:tags r:id="rId24"/>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8" name="矩形 47"/>
          <p:cNvSpPr/>
          <p:nvPr>
            <p:custDataLst>
              <p:tags r:id="rId25"/>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9" name="矩形 48"/>
          <p:cNvSpPr/>
          <p:nvPr>
            <p:custDataLst>
              <p:tags r:id="rId26"/>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pic>
        <p:nvPicPr>
          <p:cNvPr id="4" name="Picture 3" descr="WhatsApp Image 2024-04-23 at 11.36.19_e3132fdb"/>
          <p:cNvPicPr>
            <a:picLocks noChangeAspect="1"/>
          </p:cNvPicPr>
          <p:nvPr/>
        </p:nvPicPr>
        <p:blipFill>
          <a:blip r:embed="rId27"/>
          <a:stretch>
            <a:fillRect/>
          </a:stretch>
        </p:blipFill>
        <p:spPr>
          <a:xfrm>
            <a:off x="1258570" y="748030"/>
            <a:ext cx="434340" cy="434340"/>
          </a:xfrm>
          <a:prstGeom prst="rect">
            <a:avLst/>
          </a:prstGeom>
        </p:spPr>
      </p:pic>
    </p:spTree>
    <p:custDataLst>
      <p:tags r:id="rId28"/>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381000"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2188" y="3164"/>
              <a:ext cx="14189" cy="4472"/>
              <a:chOff x="2188" y="3283"/>
              <a:chExt cx="14189" cy="4472"/>
            </a:xfrm>
          </p:grpSpPr>
          <p:grpSp>
            <p:nvGrpSpPr>
              <p:cNvPr id="4" name="组合 3"/>
              <p:cNvGrpSpPr/>
              <p:nvPr/>
            </p:nvGrpSpPr>
            <p:grpSpPr>
              <a:xfrm>
                <a:off x="2188" y="3283"/>
                <a:ext cx="14189" cy="4472"/>
                <a:chOff x="3567" y="3934"/>
                <a:chExt cx="11238" cy="3542"/>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56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3815" y="3998"/>
                <a:ext cx="12274" cy="3415"/>
              </a:xfrm>
              <a:prstGeom prst="rect">
                <a:avLst/>
              </a:prstGeom>
              <a:noFill/>
            </p:spPr>
            <p:txBody>
              <a:bodyPr wrap="square" rtlCol="0">
                <a:noAutofit/>
              </a:bodyPr>
              <a:p>
                <a:pPr algn="ctr"/>
                <a:r>
                  <a:rPr lang="en-US" altLang="zh-CN" sz="3600" i="1" cap="all" dirty="0">
                    <a:solidFill>
                      <a:schemeClr val="bg2"/>
                    </a:solidFill>
                    <a:uFillTx/>
                    <a:latin typeface="Inter Black" panose="02000503000000020004" charset="0"/>
                    <a:ea typeface="Inter Black" panose="02000503000000020004" charset="0"/>
                    <a:cs typeface="Inter" panose="02000503000000020004" charset="0"/>
                  </a:rPr>
                  <a:t>Swarm  Intelligence</a:t>
                </a:r>
                <a:endParaRPr lang="en-US" altLang="zh-CN" sz="3600" i="1" cap="all" dirty="0">
                  <a:solidFill>
                    <a:schemeClr val="bg2"/>
                  </a:solidFill>
                  <a:uFillTx/>
                  <a:latin typeface="Inter Black" panose="02000503000000020004" charset="0"/>
                  <a:ea typeface="Inter Black" panose="02000503000000020004" charset="0"/>
                  <a:cs typeface="Inter" panose="02000503000000020004" charset="0"/>
                </a:endParaRPr>
              </a:p>
            </p:txBody>
          </p:sp>
          <p:sp>
            <p:nvSpPr>
              <p:cNvPr id="23" name="文本框 22"/>
              <p:cNvSpPr txBox="1"/>
              <p:nvPr>
                <p:custDataLst>
                  <p:tags r:id="rId4"/>
                </p:custDataLst>
              </p:nvPr>
            </p:nvSpPr>
            <p:spPr>
              <a:xfrm>
                <a:off x="4654" y="4995"/>
                <a:ext cx="8628" cy="2226"/>
              </a:xfrm>
              <a:prstGeom prst="rect">
                <a:avLst/>
              </a:prstGeom>
              <a:noFill/>
            </p:spPr>
            <p:txBody>
              <a:bodyPr wrap="square" rtlCol="0" anchor="t">
                <a:noAutofit/>
              </a:bodyPr>
              <a:p>
                <a:pPr algn="just"/>
                <a:r>
                  <a:rPr lang="en-US" altLang="en-US"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rPr>
                  <a:t>he collective behavior of decentralized systems, where simple actions lead to intelligent group</a:t>
                </a:r>
                <a:endParaRPr lang="en-US" altLang="en-US"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endParaRPr>
              </a:p>
              <a:p>
                <a:pPr algn="just"/>
                <a:r>
                  <a:rPr lang="en-US" altLang="en-US"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rPr>
                  <a:t>behavior.</a:t>
                </a:r>
                <a:endParaRPr lang="en-US" altLang="en-US"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endParaRPr>
              </a:p>
            </p:txBody>
          </p:sp>
        </p:grpSp>
      </p:gr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
            <a:alphaModFix amt="10000"/>
          </a:blip>
          <a:stretch>
            <a:fillRect/>
          </a:stretch>
        </p:blipFill>
        <p:spPr>
          <a:xfrm>
            <a:off x="0" y="0"/>
            <a:ext cx="12183110" cy="68580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The Bio-Inspired Process</a:t>
            </a:r>
            <a:endParaRPr lang="en-US" altLang="en-US" sz="2400" b="1">
              <a:solidFill>
                <a:schemeClr val="bg1"/>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rot="0">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4" name="组合 3"/>
          <p:cNvGrpSpPr/>
          <p:nvPr/>
        </p:nvGrpSpPr>
        <p:grpSpPr>
          <a:xfrm rot="0"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6" name="组合 5"/>
          <p:cNvGrpSpPr/>
          <p:nvPr/>
        </p:nvGrpSpPr>
        <p:grpSpPr>
          <a:xfrm>
            <a:off x="1453833" y="1413510"/>
            <a:ext cx="8863965" cy="4199255"/>
            <a:chOff x="2537" y="2400"/>
            <a:chExt cx="13959" cy="6613"/>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p>
              <a:endParaRPr lang="th-TH" sz="900">
                <a:cs typeface="Inter" panose="02000503000000020004" charset="0"/>
              </a:endParaRPr>
            </a:p>
          </p:txBody>
        </p:sp>
        <p:sp>
          <p:nvSpPr>
            <p:cNvPr id="25" name="Freeform 13"/>
            <p:cNvSpPr/>
            <p:nvPr/>
          </p:nvSpPr>
          <p:spPr bwMode="auto">
            <a:xfrm>
              <a:off x="11917" y="4041"/>
              <a:ext cx="682" cy="3664"/>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p>
              <a:endParaRPr lang="th-TH" sz="900">
                <a:cs typeface="Inter" panose="02000503000000020004" charset="0"/>
              </a:endParaRPr>
            </a:p>
          </p:txBody>
        </p:sp>
        <p:grpSp>
          <p:nvGrpSpPr>
            <p:cNvPr id="26" name="กลุ่ม 52"/>
            <p:cNvGrpSpPr/>
            <p:nvPr/>
          </p:nvGrpSpPr>
          <p:grpSpPr>
            <a:xfrm>
              <a:off x="2834" y="3043"/>
              <a:ext cx="2593" cy="593"/>
              <a:chOff x="9762826" y="5958900"/>
              <a:chExt cx="3293181" cy="753065"/>
            </a:xfrm>
          </p:grpSpPr>
          <p:sp>
            <p:nvSpPr>
              <p:cNvPr id="27" name="Round Same Side Corner Rectangle 59"/>
              <p:cNvSpPr/>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6"/>
                <a:ext cx="3293181" cy="614643"/>
              </a:xfrm>
              <a:prstGeom prst="rect">
                <a:avLst/>
              </a:prstGeom>
              <a:noFill/>
            </p:spPr>
            <p:txBody>
              <a:bodyPr wrap="square" lIns="0" tIns="0" rIns="0" bIns="0" rtlCol="0">
                <a:spAutoFit/>
              </a:bodyPr>
              <a:p>
                <a:pPr algn="ctr"/>
                <a:r>
                  <a:rPr lang="en-US" sz="2000" dirty="0" smtClean="0">
                    <a:solidFill>
                      <a:schemeClr val="bg1"/>
                    </a:solidFill>
                    <a:latin typeface="Inter Black" panose="02000503000000020004" charset="0"/>
                    <a:ea typeface="Inter Black" panose="02000503000000020004" charset="0"/>
                    <a:cs typeface="Inter Black" panose="02000503000000020004" charset="0"/>
                    <a:sym typeface="+mn-ea"/>
                  </a:rPr>
                  <a:t>Obsereve</a:t>
                </a:r>
                <a:endParaRPr lang="en-US" sz="2000" dirty="0" smtClean="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2537" y="3728"/>
              <a:ext cx="3912" cy="1480"/>
            </a:xfrm>
            <a:prstGeom prst="rect">
              <a:avLst/>
            </a:prstGeom>
            <a:noFill/>
          </p:spPr>
          <p:txBody>
            <a:bodyPr wrap="square" lIns="109709" tIns="54855" rIns="109709" bIns="54855" rtlCol="0">
              <a:spAutoFit/>
            </a:bodyPr>
            <a:p>
              <a:pPr algn="ctr">
                <a:lnSpc>
                  <a:spcPct val="150000"/>
                </a:lnSpc>
              </a:pPr>
              <a:r>
                <a:rPr lang="en-US" alt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Researchers study natural</a:t>
              </a:r>
              <a:endParaRPr lang="en-US" alt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gn="ctr">
                <a:lnSpc>
                  <a:spcPct val="150000"/>
                </a:lnSpc>
              </a:pPr>
              <a:r>
                <a:rPr lang="en-US" alt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rPr>
                <a:t>systems like ant colonies,</a:t>
              </a:r>
              <a:endParaRPr lang="en-US" alt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gn="ctr">
                <a:lnSpc>
                  <a:spcPct val="150000"/>
                </a:lnSpc>
              </a:pPr>
              <a:r>
                <a:rPr lang="en-US" alt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rPr>
                <a:t>bees. and spiders.</a:t>
              </a:r>
              <a:endParaRPr lang="en-US" alt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30" name="กลุ่ม 56"/>
            <p:cNvGrpSpPr/>
            <p:nvPr/>
          </p:nvGrpSpPr>
          <p:grpSpPr>
            <a:xfrm>
              <a:off x="13618" y="5207"/>
              <a:ext cx="2593" cy="593"/>
              <a:chOff x="9103682" y="8685156"/>
              <a:chExt cx="3293181" cy="753336"/>
            </a:xfrm>
          </p:grpSpPr>
          <p:sp>
            <p:nvSpPr>
              <p:cNvPr id="31" name="Round Same Side Corner Rectangle 59"/>
              <p:cNvSpPr/>
              <p:nvPr/>
            </p:nvSpPr>
            <p:spPr>
              <a:xfrm rot="5400000">
                <a:off x="10427642" y="7469880"/>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103682" y="8685156"/>
                <a:ext cx="3293181" cy="614643"/>
              </a:xfrm>
              <a:prstGeom prst="rect">
                <a:avLst/>
              </a:prstGeom>
              <a:noFill/>
            </p:spPr>
            <p:txBody>
              <a:bodyPr wrap="square" lIns="0" tIns="0" rIns="0" bIns="0" rtlCol="0">
                <a:spAutoFit/>
              </a:bodyPr>
              <a:p>
                <a:pPr algn="ctr"/>
                <a:r>
                  <a:rPr lang="en-US" sz="2000" dirty="0" smtClean="0">
                    <a:solidFill>
                      <a:schemeClr val="bg1"/>
                    </a:solidFill>
                    <a:latin typeface="Inter Black" panose="02000503000000020004" charset="0"/>
                    <a:ea typeface="Inter Black" panose="02000503000000020004" charset="0"/>
                    <a:cs typeface="Inter Black" panose="02000503000000020004" charset="0"/>
                    <a:sym typeface="+mn-ea"/>
                  </a:rPr>
                  <a:t>Replicate</a:t>
                </a:r>
                <a:endParaRPr lang="en-US" sz="2000" dirty="0" smtClean="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929" y="6823"/>
              <a:ext cx="2593" cy="593"/>
              <a:chOff x="9762826" y="5958900"/>
              <a:chExt cx="3293181" cy="753065"/>
            </a:xfrm>
          </p:grpSpPr>
          <p:sp>
            <p:nvSpPr>
              <p:cNvPr id="35" name="Round Same Side Corner Rectangle 59"/>
              <p:cNvSpPr/>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614643"/>
              </a:xfrm>
              <a:prstGeom prst="rect">
                <a:avLst/>
              </a:prstGeom>
              <a:noFill/>
            </p:spPr>
            <p:txBody>
              <a:bodyPr wrap="square" lIns="0" tIns="0" rIns="0" bIns="0" rtlCol="0">
                <a:spAutoFit/>
              </a:bodyPr>
              <a:p>
                <a:pPr algn="ctr"/>
                <a:r>
                  <a:rPr lang="en-US" sz="2000" dirty="0" smtClean="0">
                    <a:solidFill>
                      <a:schemeClr val="bg1"/>
                    </a:solidFill>
                    <a:latin typeface="Inter Black" panose="02000503000000020004" charset="0"/>
                    <a:ea typeface="Inter Black" panose="02000503000000020004" charset="0"/>
                    <a:cs typeface="Inter Black" panose="02000503000000020004" charset="0"/>
                    <a:sym typeface="+mn-ea"/>
                  </a:rPr>
                  <a:t>Identify</a:t>
                </a:r>
                <a:endParaRPr lang="en-US" sz="2000" dirty="0" smtClean="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4"/>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2" y="5559"/>
              <a:ext cx="648" cy="648"/>
            </a:xfrm>
            <a:prstGeom prst="rect">
              <a:avLst/>
            </a:prstGeom>
          </p:spPr>
        </p:pic>
        <p:pic>
          <p:nvPicPr>
            <p:cNvPr id="42" name="图片 41" descr="343435383037343b343533303738313bb1e3c0fbccf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02" y="5598"/>
              <a:ext cx="570" cy="570"/>
            </a:xfrm>
            <a:prstGeom prst="rect">
              <a:avLst/>
            </a:prstGeom>
          </p:spPr>
        </p:pic>
        <p:sp>
          <p:nvSpPr>
            <p:cNvPr id="9" name="TextBox 28"/>
            <p:cNvSpPr txBox="1"/>
            <p:nvPr/>
          </p:nvSpPr>
          <p:spPr>
            <a:xfrm>
              <a:off x="2616" y="7533"/>
              <a:ext cx="3546" cy="1480"/>
            </a:xfrm>
            <a:prstGeom prst="rect">
              <a:avLst/>
            </a:prstGeom>
            <a:noFill/>
          </p:spPr>
          <p:txBody>
            <a:bodyPr wrap="square" lIns="109709" tIns="54855" rIns="109709" bIns="54855" rtlCol="0">
              <a:spAutoFit/>
            </a:bodyPr>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They pinpoint efficient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behaviors, like finding the</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best path.</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16" name="TextBox 28"/>
            <p:cNvSpPr txBox="1"/>
            <p:nvPr/>
          </p:nvSpPr>
          <p:spPr>
            <a:xfrm>
              <a:off x="13269" y="6263"/>
              <a:ext cx="3227" cy="1480"/>
            </a:xfrm>
            <a:prstGeom prst="rect">
              <a:avLst/>
            </a:prstGeom>
            <a:noFill/>
          </p:spPr>
          <p:txBody>
            <a:bodyPr wrap="square" lIns="109709" tIns="54855" rIns="109709" bIns="54855" rtlCol="0">
              <a:spAutoFit/>
            </a:bodyPr>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They translate this</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biological logic into</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computer algorithms.</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p>
              <a:pPr algn="ctr">
                <a:lnSpc>
                  <a:spcPct val="150000"/>
                </a:lnSpc>
              </a:pPr>
              <a:r>
                <a:rPr lang="en-US" altLang="zh-CN">
                  <a:solidFill>
                    <a:schemeClr val="accent1"/>
                  </a:solidFill>
                  <a:latin typeface="Inter Black" panose="02000503000000020004" charset="0"/>
                  <a:ea typeface="Inter Black" panose="02000503000000020004" charset="0"/>
                  <a:cs typeface="Inter Black" panose="02000503000000020004" charset="0"/>
                  <a:sym typeface="+mn-ea"/>
                </a:rPr>
                <a:t>Process</a:t>
              </a: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76835"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999" y="3164"/>
              <a:ext cx="14343" cy="4472"/>
              <a:chOff x="1999" y="3283"/>
              <a:chExt cx="14343" cy="4472"/>
            </a:xfrm>
          </p:grpSpPr>
          <p:grpSp>
            <p:nvGrpSpPr>
              <p:cNvPr id="4" name="组合 3"/>
              <p:cNvGrpSpPr/>
              <p:nvPr/>
            </p:nvGrpSpPr>
            <p:grpSpPr>
              <a:xfrm>
                <a:off x="1999" y="3283"/>
                <a:ext cx="14343" cy="4472"/>
                <a:chOff x="3417" y="3934"/>
                <a:chExt cx="11360" cy="3542"/>
              </a:xfrm>
            </p:grpSpPr>
            <p:sp>
              <p:nvSpPr>
                <p:cNvPr id="64" name="平行四边形 63"/>
                <p:cNvSpPr/>
                <p:nvPr>
                  <p:custDataLst>
                    <p:tags r:id="rId2"/>
                  </p:custDataLst>
                </p:nvPr>
              </p:nvSpPr>
              <p:spPr>
                <a:xfrm rot="10800000">
                  <a:off x="4239"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41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4073" y="4503"/>
                <a:ext cx="11888" cy="1016"/>
              </a:xfrm>
              <a:prstGeom prst="rect">
                <a:avLst/>
              </a:prstGeom>
              <a:noFill/>
            </p:spPr>
            <p:txBody>
              <a:bodyPr wrap="square" rtlCol="0">
                <a:spAutoFit/>
              </a:bodyPr>
              <a:p>
                <a:pPr algn="ctr"/>
                <a:endParaRPr lang="en-US" altLang="zh-CN" sz="3600" i="1" cap="all" dirty="0">
                  <a:solidFill>
                    <a:schemeClr val="bg2"/>
                  </a:solidFill>
                  <a:uFillTx/>
                  <a:latin typeface="Inter Black" panose="02000503000000020004" charset="0"/>
                  <a:ea typeface="Inter Black" panose="02000503000000020004" charset="0"/>
                  <a:cs typeface="Inter" panose="02000503000000020004" charset="0"/>
                </a:endParaRPr>
              </a:p>
            </p:txBody>
          </p:sp>
        </p:grpSp>
      </p:grpSp>
      <p:sp>
        <p:nvSpPr>
          <p:cNvPr id="3" name="Text Box 2"/>
          <p:cNvSpPr txBox="1"/>
          <p:nvPr/>
        </p:nvSpPr>
        <p:spPr>
          <a:xfrm>
            <a:off x="8140065" y="-989965"/>
            <a:ext cx="4047490" cy="5838825"/>
          </a:xfrm>
          <a:prstGeom prst="rect">
            <a:avLst/>
          </a:prstGeom>
          <a:noFill/>
        </p:spPr>
        <p:txBody>
          <a:bodyPr wrap="square" rtlCol="0">
            <a:noAutofit/>
          </a:bodyPr>
          <a:p>
            <a:endParaRPr lang="en-US" sz="49600">
              <a:solidFill>
                <a:schemeClr val="bg1"/>
              </a:solidFill>
            </a:endParaRPr>
          </a:p>
        </p:txBody>
      </p:sp>
      <p:pic>
        <p:nvPicPr>
          <p:cNvPr id="6" name="Picture 5"/>
          <p:cNvPicPr>
            <a:picLocks noChangeAspect="1"/>
          </p:cNvPicPr>
          <p:nvPr/>
        </p:nvPicPr>
        <p:blipFill>
          <a:blip r:embed="rId4"/>
          <a:stretch>
            <a:fillRect/>
          </a:stretch>
        </p:blipFill>
        <p:spPr>
          <a:xfrm>
            <a:off x="561975" y="445135"/>
            <a:ext cx="10975975" cy="5917565"/>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1270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76835"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999" y="3164"/>
              <a:ext cx="14343" cy="4472"/>
              <a:chOff x="1999" y="3283"/>
              <a:chExt cx="14343" cy="4472"/>
            </a:xfrm>
          </p:grpSpPr>
          <p:grpSp>
            <p:nvGrpSpPr>
              <p:cNvPr id="4" name="组合 3"/>
              <p:cNvGrpSpPr/>
              <p:nvPr/>
            </p:nvGrpSpPr>
            <p:grpSpPr>
              <a:xfrm>
                <a:off x="1999" y="3283"/>
                <a:ext cx="14343" cy="4472"/>
                <a:chOff x="3417" y="3934"/>
                <a:chExt cx="11360" cy="3542"/>
              </a:xfrm>
            </p:grpSpPr>
            <p:sp>
              <p:nvSpPr>
                <p:cNvPr id="64" name="平行四边形 63"/>
                <p:cNvSpPr/>
                <p:nvPr>
                  <p:custDataLst>
                    <p:tags r:id="rId2"/>
                  </p:custDataLst>
                </p:nvPr>
              </p:nvSpPr>
              <p:spPr>
                <a:xfrm rot="10800000">
                  <a:off x="4239"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41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4073" y="4503"/>
                <a:ext cx="11888" cy="1016"/>
              </a:xfrm>
              <a:prstGeom prst="rect">
                <a:avLst/>
              </a:prstGeom>
              <a:noFill/>
            </p:spPr>
            <p:txBody>
              <a:bodyPr wrap="square" rtlCol="0">
                <a:spAutoFit/>
              </a:bodyPr>
              <a:p>
                <a:pPr algn="ctr"/>
                <a:endParaRPr lang="en-US" altLang="zh-CN" sz="3600" i="1" cap="all" dirty="0">
                  <a:solidFill>
                    <a:schemeClr val="bg2"/>
                  </a:solidFill>
                  <a:uFillTx/>
                  <a:latin typeface="Inter Black" panose="02000503000000020004" charset="0"/>
                  <a:ea typeface="Inter Black" panose="02000503000000020004" charset="0"/>
                  <a:cs typeface="Inter" panose="02000503000000020004" charset="0"/>
                </a:endParaRPr>
              </a:p>
            </p:txBody>
          </p:sp>
        </p:grpSp>
      </p:grpSp>
      <p:sp>
        <p:nvSpPr>
          <p:cNvPr id="3" name="Text Box 2"/>
          <p:cNvSpPr txBox="1"/>
          <p:nvPr/>
        </p:nvSpPr>
        <p:spPr>
          <a:xfrm>
            <a:off x="8140065" y="-989965"/>
            <a:ext cx="4047490" cy="5838825"/>
          </a:xfrm>
          <a:prstGeom prst="rect">
            <a:avLst/>
          </a:prstGeom>
          <a:noFill/>
        </p:spPr>
        <p:txBody>
          <a:bodyPr wrap="square" rtlCol="0">
            <a:noAutofit/>
          </a:bodyPr>
          <a:p>
            <a:endParaRPr lang="en-US" sz="49600">
              <a:solidFill>
                <a:schemeClr val="bg1"/>
              </a:solidFill>
            </a:endParaRPr>
          </a:p>
        </p:txBody>
      </p:sp>
      <p:pic>
        <p:nvPicPr>
          <p:cNvPr id="6" name="Picture 5"/>
          <p:cNvPicPr>
            <a:picLocks noChangeAspect="1"/>
          </p:cNvPicPr>
          <p:nvPr/>
        </p:nvPicPr>
        <p:blipFill>
          <a:blip r:embed="rId4"/>
          <a:stretch>
            <a:fillRect/>
          </a:stretch>
        </p:blipFill>
        <p:spPr>
          <a:xfrm>
            <a:off x="831215" y="893445"/>
            <a:ext cx="10523220" cy="5071110"/>
          </a:xfrm>
          <a:prstGeom prst="rect">
            <a:avLst/>
          </a:prstGeom>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pic>
        <p:nvPicPr>
          <p:cNvPr id="5" name="Picture 4"/>
          <p:cNvPicPr>
            <a:picLocks noChangeAspect="1"/>
          </p:cNvPicPr>
          <p:nvPr/>
        </p:nvPicPr>
        <p:blipFill>
          <a:blip r:embed="rId2"/>
          <a:srcRect l="-3431" t="-26815" r="-19023" b="-9548"/>
          <a:stretch>
            <a:fillRect/>
          </a:stretch>
        </p:blipFill>
        <p:spPr>
          <a:xfrm>
            <a:off x="643255" y="144145"/>
            <a:ext cx="1680210" cy="1864995"/>
          </a:xfrm>
          <a:prstGeom prst="ellipse">
            <a:avLst/>
          </a:prstGeom>
        </p:spPr>
      </p:pic>
      <p:pic>
        <p:nvPicPr>
          <p:cNvPr id="6" name="Picture 5"/>
          <p:cNvPicPr>
            <a:picLocks noChangeAspect="1"/>
          </p:cNvPicPr>
          <p:nvPr/>
        </p:nvPicPr>
        <p:blipFill>
          <a:blip r:embed="rId3"/>
          <a:srcRect l="-41313" t="-590" b="590"/>
          <a:stretch>
            <a:fillRect/>
          </a:stretch>
        </p:blipFill>
        <p:spPr>
          <a:xfrm>
            <a:off x="4445" y="3705225"/>
            <a:ext cx="1936750" cy="1297940"/>
          </a:xfrm>
          <a:prstGeom prst="ellipse">
            <a:avLst/>
          </a:prstGeom>
        </p:spPr>
      </p:pic>
      <p:cxnSp>
        <p:nvCxnSpPr>
          <p:cNvPr id="7" name="Straight Arrow Connector 6"/>
          <p:cNvCxnSpPr/>
          <p:nvPr/>
        </p:nvCxnSpPr>
        <p:spPr>
          <a:xfrm>
            <a:off x="2323465" y="1066800"/>
            <a:ext cx="1259840" cy="20320"/>
          </a:xfrm>
          <a:prstGeom prst="straightConnector1">
            <a:avLst/>
          </a:prstGeom>
          <a:ln w="76200">
            <a:solidFill>
              <a:srgbClr val="DDDDDD"/>
            </a:solidFill>
            <a:tailEnd type="arrow"/>
          </a:ln>
        </p:spPr>
        <p:style>
          <a:lnRef idx="2">
            <a:schemeClr val="accent1"/>
          </a:lnRef>
          <a:fillRef idx="0">
            <a:srgbClr val="FFFFFF"/>
          </a:fillRef>
          <a:effectRef idx="0">
            <a:srgbClr val="FFFFFF"/>
          </a:effectRef>
          <a:fontRef idx="minor">
            <a:schemeClr val="tx1"/>
          </a:fontRef>
        </p:style>
      </p:cxnSp>
      <p:cxnSp>
        <p:nvCxnSpPr>
          <p:cNvPr id="8" name="Straight Arrow Connector 7"/>
          <p:cNvCxnSpPr/>
          <p:nvPr/>
        </p:nvCxnSpPr>
        <p:spPr>
          <a:xfrm flipV="1">
            <a:off x="2171065" y="4318000"/>
            <a:ext cx="1369695" cy="37465"/>
          </a:xfrm>
          <a:prstGeom prst="straightConnector1">
            <a:avLst/>
          </a:prstGeom>
          <a:ln w="76200">
            <a:solidFill>
              <a:srgbClr val="DDDDDD"/>
            </a:solidFill>
            <a:tailEnd type="arrow"/>
          </a:ln>
        </p:spPr>
        <p:style>
          <a:lnRef idx="2">
            <a:schemeClr val="accent1"/>
          </a:lnRef>
          <a:fillRef idx="0">
            <a:srgbClr val="FFFFFF"/>
          </a:fillRef>
          <a:effectRef idx="0">
            <a:srgbClr val="FFFFFF"/>
          </a:effectRef>
          <a:fontRef idx="minor">
            <a:schemeClr val="tx1"/>
          </a:fontRef>
        </p:style>
      </p:cxnSp>
      <p:pic>
        <p:nvPicPr>
          <p:cNvPr id="9" name="Picture 8"/>
          <p:cNvPicPr>
            <a:picLocks noChangeAspect="1"/>
          </p:cNvPicPr>
          <p:nvPr/>
        </p:nvPicPr>
        <p:blipFill>
          <a:blip r:embed="rId4"/>
          <a:stretch>
            <a:fillRect/>
          </a:stretch>
        </p:blipFill>
        <p:spPr>
          <a:xfrm>
            <a:off x="3938905" y="401320"/>
            <a:ext cx="3846195" cy="1854200"/>
          </a:xfrm>
          <a:prstGeom prst="rect">
            <a:avLst/>
          </a:prstGeom>
        </p:spPr>
      </p:pic>
      <p:pic>
        <p:nvPicPr>
          <p:cNvPr id="10" name="Picture 9"/>
          <p:cNvPicPr>
            <a:picLocks noChangeAspect="1"/>
          </p:cNvPicPr>
          <p:nvPr/>
        </p:nvPicPr>
        <p:blipFill>
          <a:blip r:embed="rId5"/>
          <a:stretch>
            <a:fillRect/>
          </a:stretch>
        </p:blipFill>
        <p:spPr>
          <a:xfrm>
            <a:off x="4206875" y="3178175"/>
            <a:ext cx="2622550" cy="2352040"/>
          </a:xfrm>
          <a:prstGeom prst="rect">
            <a:avLst/>
          </a:prstGeom>
        </p:spPr>
      </p:pic>
      <p:cxnSp>
        <p:nvCxnSpPr>
          <p:cNvPr id="11" name="Straight Arrow Connector 10"/>
          <p:cNvCxnSpPr/>
          <p:nvPr/>
        </p:nvCxnSpPr>
        <p:spPr>
          <a:xfrm>
            <a:off x="8267065" y="1498600"/>
            <a:ext cx="1598295" cy="1562100"/>
          </a:xfrm>
          <a:prstGeom prst="straightConnector1">
            <a:avLst/>
          </a:prstGeom>
          <a:ln w="76200">
            <a:solidFill>
              <a:srgbClr val="DDDDDD"/>
            </a:solidFill>
            <a:tailEnd type="arrow"/>
          </a:ln>
        </p:spPr>
        <p:style>
          <a:lnRef idx="2">
            <a:schemeClr val="accent1"/>
          </a:lnRef>
          <a:fillRef idx="0">
            <a:srgbClr val="FFFFFF"/>
          </a:fillRef>
          <a:effectRef idx="0">
            <a:srgbClr val="FFFFFF"/>
          </a:effectRef>
          <a:fontRef idx="minor">
            <a:schemeClr val="tx1"/>
          </a:fontRef>
        </p:style>
      </p:cxnSp>
      <p:cxnSp>
        <p:nvCxnSpPr>
          <p:cNvPr id="12" name="Straight Arrow Connector 11"/>
          <p:cNvCxnSpPr/>
          <p:nvPr/>
        </p:nvCxnSpPr>
        <p:spPr>
          <a:xfrm flipV="1">
            <a:off x="7187565" y="4191000"/>
            <a:ext cx="2207895" cy="558165"/>
          </a:xfrm>
          <a:prstGeom prst="straightConnector1">
            <a:avLst/>
          </a:prstGeom>
          <a:ln w="76200">
            <a:solidFill>
              <a:srgbClr val="DDDDDD"/>
            </a:solidFill>
            <a:tailEnd type="arrow"/>
          </a:ln>
        </p:spPr>
        <p:style>
          <a:lnRef idx="2">
            <a:schemeClr val="accent1"/>
          </a:lnRef>
          <a:fillRef idx="0">
            <a:srgbClr val="FFFFFF"/>
          </a:fillRef>
          <a:effectRef idx="0">
            <a:srgbClr val="FFFFFF"/>
          </a:effectRef>
          <a:fontRef idx="minor">
            <a:schemeClr val="tx1"/>
          </a:fontRef>
        </p:style>
      </p:cxnSp>
      <p:pic>
        <p:nvPicPr>
          <p:cNvPr id="13" name="Picture 12"/>
          <p:cNvPicPr>
            <a:picLocks noChangeAspect="1"/>
          </p:cNvPicPr>
          <p:nvPr/>
        </p:nvPicPr>
        <p:blipFill>
          <a:blip r:embed="rId6"/>
          <a:stretch>
            <a:fillRect/>
          </a:stretch>
        </p:blipFill>
        <p:spPr>
          <a:xfrm>
            <a:off x="9865360" y="3479165"/>
            <a:ext cx="1847850" cy="2006600"/>
          </a:xfrm>
          <a:prstGeom prst="rect">
            <a:avLst/>
          </a:prstGeom>
        </p:spPr>
      </p:pic>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381000"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999" y="3164"/>
              <a:ext cx="14378" cy="4472"/>
              <a:chOff x="1999" y="3283"/>
              <a:chExt cx="14378" cy="4472"/>
            </a:xfrm>
          </p:grpSpPr>
          <p:grpSp>
            <p:nvGrpSpPr>
              <p:cNvPr id="4" name="组合 3"/>
              <p:cNvGrpSpPr/>
              <p:nvPr/>
            </p:nvGrpSpPr>
            <p:grpSpPr>
              <a:xfrm>
                <a:off x="1999" y="3283"/>
                <a:ext cx="14378" cy="4472"/>
                <a:chOff x="3417" y="3934"/>
                <a:chExt cx="11388" cy="3542"/>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41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7335" y="3817"/>
                <a:ext cx="7968" cy="2236"/>
              </a:xfrm>
              <a:prstGeom prst="rect">
                <a:avLst/>
              </a:prstGeom>
              <a:noFill/>
            </p:spPr>
            <p:txBody>
              <a:bodyPr wrap="square" rtlCol="0">
                <a:noAutofit/>
              </a:bodyPr>
              <a:p>
                <a:pPr algn="ctr"/>
                <a:r>
                  <a:rPr lang="en-US" altLang="zh-CN" sz="4400" i="1" cap="all" dirty="0">
                    <a:solidFill>
                      <a:schemeClr val="bg2"/>
                    </a:solidFill>
                    <a:uFillTx/>
                    <a:latin typeface="Inter Black" panose="02000503000000020004" charset="0"/>
                    <a:ea typeface="Inter Black" panose="02000503000000020004" charset="0"/>
                    <a:cs typeface="Inter" panose="02000503000000020004" charset="0"/>
                  </a:rPr>
                  <a:t>Ant Hills to Lgorithms</a:t>
                </a:r>
                <a:endParaRPr lang="en-US" altLang="zh-CN" sz="4400" i="1" cap="all" dirty="0">
                  <a:solidFill>
                    <a:schemeClr val="bg2"/>
                  </a:solidFill>
                  <a:uFillTx/>
                  <a:latin typeface="Inter Black" panose="02000503000000020004" charset="0"/>
                  <a:ea typeface="Inter Black" panose="02000503000000020004" charset="0"/>
                  <a:cs typeface="Inter" panose="02000503000000020004" charset="0"/>
                </a:endParaRPr>
              </a:p>
            </p:txBody>
          </p:sp>
          <p:sp>
            <p:nvSpPr>
              <p:cNvPr id="8" name="文本框 7"/>
              <p:cNvSpPr txBox="1"/>
              <p:nvPr>
                <p:custDataLst>
                  <p:tags r:id="rId4"/>
                </p:custDataLst>
              </p:nvPr>
            </p:nvSpPr>
            <p:spPr>
              <a:xfrm flipH="1">
                <a:off x="4177" y="3998"/>
                <a:ext cx="3927" cy="2931"/>
              </a:xfrm>
              <a:prstGeom prst="rect">
                <a:avLst/>
              </a:prstGeom>
              <a:noFill/>
            </p:spPr>
            <p:txBody>
              <a:bodyPr wrap="square" rtlCol="0">
                <a:spAutoFit/>
              </a:bodyPr>
              <a:p>
                <a:pPr algn="ctr"/>
                <a:r>
                  <a:rPr lang="en-US" altLang="zh-CN" sz="11500" i="1" dirty="0">
                    <a:ln>
                      <a:solidFill>
                        <a:schemeClr val="bg1"/>
                      </a:solidFill>
                    </a:ln>
                    <a:noFill/>
                    <a:latin typeface="Inter Black" panose="02000503000000020004" charset="0"/>
                    <a:ea typeface="Inter Black" panose="02000503000000020004" charset="0"/>
                    <a:cs typeface="Inter" panose="02000503000000020004" charset="0"/>
                  </a:rPr>
                  <a:t>04</a:t>
                </a:r>
                <a:endParaRPr lang="en-US" altLang="zh-CN" sz="11500" i="1" dirty="0">
                  <a:ln>
                    <a:solidFill>
                      <a:schemeClr val="bg1"/>
                    </a:solidFill>
                  </a:ln>
                  <a:noFill/>
                  <a:latin typeface="Inter Black" panose="02000503000000020004" charset="0"/>
                  <a:ea typeface="Inter Black" panose="02000503000000020004" charset="0"/>
                  <a:cs typeface="Inter" panose="02000503000000020004" charset="0"/>
                </a:endParaRPr>
              </a:p>
            </p:txBody>
          </p:sp>
          <p:sp>
            <p:nvSpPr>
              <p:cNvPr id="23" name="文本框 22"/>
              <p:cNvSpPr txBox="1"/>
              <p:nvPr>
                <p:custDataLst>
                  <p:tags r:id="rId5"/>
                </p:custDataLst>
              </p:nvPr>
            </p:nvSpPr>
            <p:spPr>
              <a:xfrm>
                <a:off x="8237" y="6007"/>
                <a:ext cx="4478" cy="337"/>
              </a:xfrm>
              <a:prstGeom prst="rect">
                <a:avLst/>
              </a:prstGeom>
              <a:noFill/>
            </p:spPr>
            <p:txBody>
              <a:bodyPr wrap="square" rtlCol="0" anchor="t">
                <a:spAutoFit/>
              </a:bodyPr>
              <a:p>
                <a:pPr algn="dist"/>
                <a:r>
                  <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rPr>
                  <a:t>Real world application</a:t>
                </a:r>
                <a:endPar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endParaRPr>
              </a:p>
            </p:txBody>
          </p:sp>
        </p:grpSp>
      </p:gr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
            <a:alphaModFix amt="10000"/>
          </a:blip>
          <a:stretch>
            <a:fillRect/>
          </a:stretch>
        </p:blipFill>
        <p:spPr>
          <a:xfrm>
            <a:off x="0" y="0"/>
            <a:ext cx="12183110" cy="6858000"/>
          </a:xfrm>
          <a:prstGeom prst="rect">
            <a:avLst/>
          </a:prstGeom>
        </p:spPr>
      </p:pic>
      <p:sp>
        <p:nvSpPr>
          <p:cNvPr id="41" name="平行四边形 40"/>
          <p:cNvSpPr/>
          <p:nvPr>
            <p:custDataLst>
              <p:tags r:id="rId2"/>
            </p:custDataLst>
          </p:nvPr>
        </p:nvSpPr>
        <p:spPr>
          <a:xfrm rot="10800000" flipH="1">
            <a:off x="964565" y="11560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Artifical Intelligence</a:t>
            </a:r>
            <a:endParaRPr lang="en-US" altLang="zh-CN" sz="2400" b="1">
              <a:solidFill>
                <a:schemeClr val="bg1"/>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rot="0">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4" name="组合 3"/>
          <p:cNvGrpSpPr/>
          <p:nvPr/>
        </p:nvGrpSpPr>
        <p:grpSpPr>
          <a:xfrm rot="0"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2" name="组合 1"/>
          <p:cNvGrpSpPr/>
          <p:nvPr/>
        </p:nvGrpSpPr>
        <p:grpSpPr>
          <a:xfrm>
            <a:off x="1144588" y="2007236"/>
            <a:ext cx="10264775" cy="3284220"/>
            <a:chOff x="1501" y="3387"/>
            <a:chExt cx="16165" cy="5172"/>
          </a:xfrm>
        </p:grpSpPr>
        <p:sp>
          <p:nvSpPr>
            <p:cNvPr id="9" name="矩形 47"/>
            <p:cNvSpPr txBox="1">
              <a:spLocks noChangeArrowheads="1"/>
            </p:cNvSpPr>
            <p:nvPr>
              <p:custDataLst>
                <p:tags r:id="rId4"/>
              </p:custDataLst>
            </p:nvPr>
          </p:nvSpPr>
          <p:spPr bwMode="auto">
            <a:xfrm>
              <a:off x="1655" y="4193"/>
              <a:ext cx="3112" cy="1016"/>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Presentations are communication tools.</a:t>
              </a:r>
              <a:endPar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5" name="文本框 4"/>
            <p:cNvSpPr txBox="1"/>
            <p:nvPr>
              <p:custDataLst>
                <p:tags r:id="rId5"/>
              </p:custDataLst>
            </p:nvPr>
          </p:nvSpPr>
          <p:spPr>
            <a:xfrm>
              <a:off x="1501" y="3402"/>
              <a:ext cx="2860" cy="628"/>
            </a:xfrm>
            <a:prstGeom prst="rect">
              <a:avLst/>
            </a:prstGeom>
            <a:noFill/>
          </p:spPr>
          <p:txBody>
            <a:bodyPr wrap="square" rtlCol="0">
              <a:spAutoFit/>
            </a:bodyPr>
            <a:p>
              <a:pPr lvl="0" algn="l">
                <a:buClrTx/>
                <a:buSzTx/>
                <a:buFontTx/>
              </a:pPr>
              <a:r>
                <a:rPr lang="zh-CN" altLang="en-US" sz="2000">
                  <a:solidFill>
                    <a:schemeClr val="accent6"/>
                  </a:solidFill>
                  <a:latin typeface="Inter Black" panose="02000503000000020004" charset="0"/>
                  <a:ea typeface="Inter Black" panose="02000503000000020004" charset="0"/>
                  <a:cs typeface="Inter" panose="02000503000000020004" charset="0"/>
                  <a:sym typeface="+mn-ea"/>
                </a:rPr>
                <a:t>Topic</a:t>
              </a:r>
              <a:endParaRPr lang="zh-CN" altLang="en-US" sz="2000">
                <a:solidFill>
                  <a:schemeClr val="accent6"/>
                </a:solidFill>
                <a:latin typeface="Inter Black" panose="02000503000000020004" charset="0"/>
                <a:ea typeface="Inter Black" panose="02000503000000020004" charset="0"/>
                <a:cs typeface="Inter" panose="02000503000000020004" charset="0"/>
                <a:sym typeface="+mn-ea"/>
              </a:endParaRP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endParaRPr lang="en-US" altLang="zh-CN" sz="10000">
                <a:solidFill>
                  <a:schemeClr val="accent6"/>
                </a:solidFill>
                <a:latin typeface="Inter Black" panose="02000503000000020004" charset="0"/>
                <a:ea typeface="Inter Black" panose="02000503000000020004" charset="0"/>
                <a:cs typeface="Inter" panose="02000503000000020004" charset="0"/>
                <a:sym typeface="+mn-ea"/>
              </a:endParaRPr>
            </a:p>
          </p:txBody>
        </p:sp>
        <p:sp>
          <p:nvSpPr>
            <p:cNvPr id="16" name="矩形 47"/>
            <p:cNvSpPr txBox="1">
              <a:spLocks noChangeArrowheads="1"/>
            </p:cNvSpPr>
            <p:nvPr>
              <p:custDataLst>
                <p:tags r:id="rId7"/>
              </p:custDataLst>
            </p:nvPr>
          </p:nvSpPr>
          <p:spPr bwMode="auto">
            <a:xfrm>
              <a:off x="5949" y="4191"/>
              <a:ext cx="3112" cy="1016"/>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Presentations are communication tools.</a:t>
              </a:r>
              <a:endPar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18" name="文本框 17"/>
            <p:cNvSpPr txBox="1"/>
            <p:nvPr>
              <p:custDataLst>
                <p:tags r:id="rId8"/>
              </p:custDataLst>
            </p:nvPr>
          </p:nvSpPr>
          <p:spPr>
            <a:xfrm>
              <a:off x="5795" y="3400"/>
              <a:ext cx="2860" cy="628"/>
            </a:xfrm>
            <a:prstGeom prst="rect">
              <a:avLst/>
            </a:prstGeom>
            <a:noFill/>
          </p:spPr>
          <p:txBody>
            <a:bodyPr wrap="square" rtlCol="0">
              <a:spAutoFit/>
            </a:bodyPr>
            <a:p>
              <a:pPr lvl="0" algn="l">
                <a:buClrTx/>
                <a:buSzTx/>
                <a:buFontTx/>
              </a:pPr>
              <a:r>
                <a:rPr lang="zh-CN" altLang="en-US" sz="2000">
                  <a:solidFill>
                    <a:schemeClr val="accent1"/>
                  </a:solidFill>
                  <a:latin typeface="Inter Black" panose="02000503000000020004" charset="0"/>
                  <a:ea typeface="Inter Black" panose="02000503000000020004" charset="0"/>
                  <a:cs typeface="Inter" panose="02000503000000020004" charset="0"/>
                  <a:sym typeface="+mn-ea"/>
                </a:rPr>
                <a:t>Topic</a:t>
              </a:r>
              <a:endParaRPr lang="zh-CN" altLang="en-US" sz="2000">
                <a:solidFill>
                  <a:schemeClr val="accent1"/>
                </a:solidFill>
                <a:latin typeface="Inter Black" panose="02000503000000020004" charset="0"/>
                <a:ea typeface="Inter Black" panose="02000503000000020004" charset="0"/>
                <a:cs typeface="Inter" panose="02000503000000020004" charset="0"/>
                <a:sym typeface="+mn-ea"/>
              </a:endParaRP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9"/>
              </p:custDataLst>
            </p:nvPr>
          </p:nvSpPr>
          <p:spPr>
            <a:xfrm>
              <a:off x="5884" y="5990"/>
              <a:ext cx="2860" cy="2567"/>
            </a:xfrm>
            <a:prstGeom prst="rect">
              <a:avLst/>
            </a:prstGeom>
            <a:noFill/>
          </p:spPr>
          <p:txBody>
            <a:bodyPr wrap="square" rtlCol="0">
              <a:spAutoFit/>
            </a:bodyPr>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endParaRPr lang="en-US" altLang="zh-CN" sz="10000">
                <a:solidFill>
                  <a:schemeClr val="accent1"/>
                </a:solidFill>
                <a:latin typeface="Inter Black" panose="02000503000000020004" charset="0"/>
                <a:ea typeface="Inter Black" panose="02000503000000020004" charset="0"/>
                <a:cs typeface="Inter" panose="02000503000000020004" charset="0"/>
                <a:sym typeface="+mn-ea"/>
              </a:endParaRPr>
            </a:p>
          </p:txBody>
        </p:sp>
        <p:sp>
          <p:nvSpPr>
            <p:cNvPr id="21" name="矩形 47"/>
            <p:cNvSpPr txBox="1">
              <a:spLocks noChangeArrowheads="1"/>
            </p:cNvSpPr>
            <p:nvPr>
              <p:custDataLst>
                <p:tags r:id="rId10"/>
              </p:custDataLst>
            </p:nvPr>
          </p:nvSpPr>
          <p:spPr bwMode="auto">
            <a:xfrm>
              <a:off x="10193" y="4180"/>
              <a:ext cx="3112" cy="1016"/>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Presentations are communication tools.</a:t>
              </a:r>
              <a:endPar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2" name="文本框 21"/>
            <p:cNvSpPr txBox="1"/>
            <p:nvPr>
              <p:custDataLst>
                <p:tags r:id="rId11"/>
              </p:custDataLst>
            </p:nvPr>
          </p:nvSpPr>
          <p:spPr>
            <a:xfrm>
              <a:off x="10039" y="3389"/>
              <a:ext cx="1437" cy="628"/>
            </a:xfrm>
            <a:prstGeom prst="rect">
              <a:avLst/>
            </a:prstGeom>
            <a:noFill/>
          </p:spPr>
          <p:txBody>
            <a:bodyPr wrap="none" bIns="45720" rtlCol="0" anchor="t">
              <a:spAutoFit/>
            </a:bodyPr>
            <a:p>
              <a:pPr lvl="0" algn="l">
                <a:buClrTx/>
                <a:buSzTx/>
                <a:buFontTx/>
              </a:pPr>
              <a:r>
                <a:rPr lang="zh-CN" altLang="en-US" sz="2000" b="1">
                  <a:solidFill>
                    <a:schemeClr val="accent6"/>
                  </a:solidFill>
                  <a:latin typeface="Inter Black" panose="02000503000000020004" charset="0"/>
                  <a:ea typeface="Inter Black" panose="02000503000000020004" charset="0"/>
                  <a:cs typeface="Inter" panose="02000503000000020004" charset="0"/>
                  <a:sym typeface="+mn-ea"/>
                </a:rPr>
                <a:t>Topic</a:t>
              </a:r>
              <a:endParaRPr lang="zh-CN" altLang="en-US" sz="2000" b="1">
                <a:solidFill>
                  <a:schemeClr val="accent6"/>
                </a:solidFill>
                <a:latin typeface="Inter Black" panose="02000503000000020004" charset="0"/>
                <a:ea typeface="Inter Black" panose="02000503000000020004" charset="0"/>
                <a:cs typeface="Inter" panose="02000503000000020004" charset="0"/>
                <a:sym typeface="+mn-ea"/>
              </a:endParaRP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2"/>
              </p:custDataLst>
            </p:nvPr>
          </p:nvSpPr>
          <p:spPr>
            <a:xfrm>
              <a:off x="10128" y="5979"/>
              <a:ext cx="2860" cy="2567"/>
            </a:xfrm>
            <a:prstGeom prst="rect">
              <a:avLst/>
            </a:prstGeom>
            <a:noFill/>
          </p:spPr>
          <p:txBody>
            <a:bodyPr wrap="square" rtlCol="0">
              <a:spAutoFit/>
            </a:bodyPr>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endParaRPr lang="en-US" altLang="zh-CN" sz="10000">
                <a:solidFill>
                  <a:schemeClr val="accent6"/>
                </a:solidFill>
                <a:latin typeface="Inter Black" panose="02000503000000020004" charset="0"/>
                <a:ea typeface="Inter Black" panose="02000503000000020004" charset="0"/>
                <a:cs typeface="Inter" panose="02000503000000020004" charset="0"/>
                <a:sym typeface="+mn-ea"/>
              </a:endParaRPr>
            </a:p>
          </p:txBody>
        </p:sp>
        <p:sp>
          <p:nvSpPr>
            <p:cNvPr id="25" name="矩形 47"/>
            <p:cNvSpPr txBox="1">
              <a:spLocks noChangeArrowheads="1"/>
            </p:cNvSpPr>
            <p:nvPr>
              <p:custDataLst>
                <p:tags r:id="rId13"/>
              </p:custDataLst>
            </p:nvPr>
          </p:nvSpPr>
          <p:spPr bwMode="auto">
            <a:xfrm>
              <a:off x="14487" y="4178"/>
              <a:ext cx="3112" cy="1016"/>
            </a:xfrm>
            <a:prstGeom prst="rect">
              <a:avLst/>
            </a:prstGeom>
            <a:noFill/>
          </p:spPr>
          <p:txBody>
            <a:bodyPr vert="horz" wrap="square" lIns="91440" tIns="45720" rIns="91440" bIns="45720" rtlCol="0" anchor="t" anchorCtr="0" compatLnSpc="0">
              <a:spAutoFit/>
            </a:bodyPr>
            <a:p>
              <a:pPr lvl="0" algn="l">
                <a:lnSpc>
                  <a:spcPct val="150000"/>
                </a:lnSpc>
                <a:spcAft>
                  <a:spcPts val="1000"/>
                </a:spcAft>
                <a:buClrTx/>
                <a:buSzTx/>
                <a:buFontTx/>
                <a:defRPr/>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Presentations are communication tools.</a:t>
              </a:r>
              <a:endPar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6" name="文本框 25"/>
            <p:cNvSpPr txBox="1"/>
            <p:nvPr>
              <p:custDataLst>
                <p:tags r:id="rId14"/>
              </p:custDataLst>
            </p:nvPr>
          </p:nvSpPr>
          <p:spPr>
            <a:xfrm>
              <a:off x="14333" y="3387"/>
              <a:ext cx="3333" cy="628"/>
            </a:xfrm>
            <a:prstGeom prst="rect">
              <a:avLst/>
            </a:prstGeom>
            <a:noFill/>
          </p:spPr>
          <p:txBody>
            <a:bodyPr wrap="square" rtlCol="0">
              <a:spAutoFit/>
            </a:bodyPr>
            <a:p>
              <a:pPr lvl="0" algn="l">
                <a:buClrTx/>
                <a:buSzTx/>
                <a:buFontTx/>
              </a:pPr>
              <a:r>
                <a:rPr lang="zh-CN" altLang="en-US" sz="2000">
                  <a:solidFill>
                    <a:schemeClr val="accent1"/>
                  </a:solidFill>
                  <a:latin typeface="Inter Black" panose="02000503000000020004" charset="0"/>
                  <a:ea typeface="Inter Black" panose="02000503000000020004" charset="0"/>
                  <a:cs typeface="Inter" panose="02000503000000020004" charset="0"/>
                  <a:sym typeface="+mn-ea"/>
                </a:rPr>
                <a:t>Topic</a:t>
              </a:r>
              <a:endParaRPr lang="zh-CN" altLang="en-US" sz="2000">
                <a:solidFill>
                  <a:schemeClr val="accent1"/>
                </a:solidFill>
                <a:latin typeface="Inter Black" panose="02000503000000020004" charset="0"/>
                <a:ea typeface="Inter Black" panose="02000503000000020004" charset="0"/>
                <a:cs typeface="Inter" panose="02000503000000020004" charset="0"/>
                <a:sym typeface="+mn-ea"/>
              </a:endParaRP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5"/>
              </p:custDataLst>
            </p:nvPr>
          </p:nvSpPr>
          <p:spPr>
            <a:xfrm>
              <a:off x="14422" y="5977"/>
              <a:ext cx="2860" cy="2567"/>
            </a:xfrm>
            <a:prstGeom prst="rect">
              <a:avLst/>
            </a:prstGeom>
            <a:noFill/>
          </p:spPr>
          <p:txBody>
            <a:bodyPr wrap="square" rtlCol="0">
              <a:spAutoFit/>
            </a:bodyPr>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endParaRPr lang="en-US" altLang="zh-CN" sz="10000">
                <a:solidFill>
                  <a:schemeClr val="accent6"/>
                </a:solidFill>
                <a:latin typeface="Inter Black" panose="02000503000000020004" charset="0"/>
                <a:ea typeface="Inter Black" panose="02000503000000020004" charset="0"/>
                <a:cs typeface="Inter" panose="02000503000000020004" charset="0"/>
                <a:sym typeface="+mn-ea"/>
              </a:endParaRPr>
            </a:p>
          </p:txBody>
        </p:sp>
      </p:grpSp>
      <p:pic>
        <p:nvPicPr>
          <p:cNvPr id="29" name="Picture 28"/>
          <p:cNvPicPr>
            <a:picLocks noChangeAspect="1"/>
          </p:cNvPicPr>
          <p:nvPr/>
        </p:nvPicPr>
        <p:blipFill>
          <a:blip r:embed="rId16"/>
          <a:stretch>
            <a:fillRect/>
          </a:stretch>
        </p:blipFill>
        <p:spPr>
          <a:xfrm>
            <a:off x="1144905" y="1379220"/>
            <a:ext cx="9913620" cy="4539615"/>
          </a:xfrm>
          <a:prstGeom prst="rect">
            <a:avLst/>
          </a:prstGeom>
        </p:spPr>
      </p:pic>
    </p:spTree>
    <p:custDataLst>
      <p:tags r:id="rId1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381000"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999" y="3164"/>
              <a:ext cx="14378" cy="4472"/>
              <a:chOff x="1999" y="3283"/>
              <a:chExt cx="14378" cy="4472"/>
            </a:xfrm>
          </p:grpSpPr>
          <p:grpSp>
            <p:nvGrpSpPr>
              <p:cNvPr id="4" name="组合 3"/>
              <p:cNvGrpSpPr/>
              <p:nvPr/>
            </p:nvGrpSpPr>
            <p:grpSpPr>
              <a:xfrm>
                <a:off x="1999" y="3283"/>
                <a:ext cx="14378" cy="4472"/>
                <a:chOff x="3417" y="3934"/>
                <a:chExt cx="11388" cy="3542"/>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41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4246" y="3817"/>
                <a:ext cx="11057" cy="2236"/>
              </a:xfrm>
              <a:prstGeom prst="rect">
                <a:avLst/>
              </a:prstGeom>
              <a:noFill/>
            </p:spPr>
            <p:txBody>
              <a:bodyPr wrap="square" rtlCol="0">
                <a:noAutofit/>
              </a:bodyPr>
              <a:p>
                <a:pPr algn="ctr"/>
                <a:r>
                  <a:rPr lang="en-US" altLang="zh-CN" sz="2800" i="1" cap="all" dirty="0">
                    <a:solidFill>
                      <a:schemeClr val="bg2"/>
                    </a:solidFill>
                    <a:uFillTx/>
                    <a:latin typeface="Inter Black" panose="02000503000000020004" charset="0"/>
                    <a:ea typeface="Inter Black" panose="02000503000000020004" charset="0"/>
                    <a:cs typeface="Inter" panose="02000503000000020004" charset="0"/>
                  </a:rPr>
                  <a:t>I used Swarm Intelligence to build recommendation engines for retailers like Walmart to imorive impulse shopping</a:t>
                </a:r>
                <a:endParaRPr lang="en-US" altLang="zh-CN" sz="2800" i="1" cap="all" dirty="0">
                  <a:solidFill>
                    <a:schemeClr val="bg2"/>
                  </a:solidFill>
                  <a:uFillTx/>
                  <a:latin typeface="Inter Black" panose="02000503000000020004" charset="0"/>
                  <a:ea typeface="Inter Black" panose="02000503000000020004" charset="0"/>
                  <a:cs typeface="Inter" panose="02000503000000020004" charset="0"/>
                </a:endParaRPr>
              </a:p>
            </p:txBody>
          </p:sp>
        </p:grpSp>
      </p:gr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381000" y="2009140"/>
            <a:ext cx="11430635" cy="2954367"/>
            <a:chOff x="264" y="3164"/>
            <a:chExt cx="18001" cy="4653"/>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438" y="3164"/>
              <a:ext cx="14939" cy="4653"/>
              <a:chOff x="1438" y="3283"/>
              <a:chExt cx="14939" cy="4653"/>
            </a:xfrm>
          </p:grpSpPr>
          <p:grpSp>
            <p:nvGrpSpPr>
              <p:cNvPr id="4" name="组合 3"/>
              <p:cNvGrpSpPr/>
              <p:nvPr/>
            </p:nvGrpSpPr>
            <p:grpSpPr>
              <a:xfrm>
                <a:off x="1438" y="3283"/>
                <a:ext cx="14939" cy="4653"/>
                <a:chOff x="2973" y="3934"/>
                <a:chExt cx="11832" cy="3685"/>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2973" y="4500"/>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7971" y="3514"/>
                <a:ext cx="7068" cy="1888"/>
              </a:xfrm>
              <a:prstGeom prst="rect">
                <a:avLst/>
              </a:prstGeom>
              <a:noFill/>
            </p:spPr>
            <p:txBody>
              <a:bodyPr wrap="square" rtlCol="0">
                <a:spAutoFit/>
              </a:bodyPr>
              <a:p>
                <a:pPr algn="ctr"/>
                <a:r>
                  <a:rPr lang="en-US" altLang="zh-CN" sz="3600" i="1" cap="all" dirty="0">
                    <a:solidFill>
                      <a:schemeClr val="bg2"/>
                    </a:solidFill>
                    <a:uFillTx/>
                    <a:latin typeface="Inter Black" panose="02000503000000020004" charset="0"/>
                    <a:ea typeface="Inter Black" panose="02000503000000020004" charset="0"/>
                    <a:cs typeface="Inter" panose="02000503000000020004" charset="0"/>
                  </a:rPr>
                  <a:t>Why this MAtters To You</a:t>
                </a:r>
                <a:endParaRPr lang="en-US" altLang="zh-CN" sz="3600" i="1" cap="all" dirty="0">
                  <a:solidFill>
                    <a:schemeClr val="bg2"/>
                  </a:solidFill>
                  <a:uFillTx/>
                  <a:latin typeface="Inter Black" panose="02000503000000020004" charset="0"/>
                  <a:ea typeface="Inter Black" panose="02000503000000020004" charset="0"/>
                  <a:cs typeface="Inter" panose="02000503000000020004" charset="0"/>
                </a:endParaRPr>
              </a:p>
            </p:txBody>
          </p:sp>
          <p:sp>
            <p:nvSpPr>
              <p:cNvPr id="8" name="文本框 7"/>
              <p:cNvSpPr txBox="1"/>
              <p:nvPr>
                <p:custDataLst>
                  <p:tags r:id="rId4"/>
                </p:custDataLst>
              </p:nvPr>
            </p:nvSpPr>
            <p:spPr>
              <a:xfrm flipH="1">
                <a:off x="4044" y="4054"/>
                <a:ext cx="3927" cy="2931"/>
              </a:xfrm>
              <a:prstGeom prst="rect">
                <a:avLst/>
              </a:prstGeom>
              <a:noFill/>
            </p:spPr>
            <p:txBody>
              <a:bodyPr wrap="square" rtlCol="0">
                <a:spAutoFit/>
              </a:bodyPr>
              <a:p>
                <a:pPr algn="ctr"/>
                <a:r>
                  <a:rPr lang="en-US" altLang="zh-CN" sz="11500" i="1" dirty="0">
                    <a:ln>
                      <a:solidFill>
                        <a:schemeClr val="bg1"/>
                      </a:solidFill>
                    </a:ln>
                    <a:noFill/>
                    <a:latin typeface="Inter Black" panose="02000503000000020004" charset="0"/>
                    <a:ea typeface="Inter Black" panose="02000503000000020004" charset="0"/>
                    <a:cs typeface="Inter" panose="02000503000000020004" charset="0"/>
                  </a:rPr>
                  <a:t>05</a:t>
                </a:r>
                <a:endParaRPr lang="en-US" altLang="zh-CN" sz="11500" i="1" dirty="0">
                  <a:ln>
                    <a:solidFill>
                      <a:schemeClr val="bg1"/>
                    </a:solidFill>
                  </a:ln>
                  <a:noFill/>
                  <a:latin typeface="Inter Black" panose="02000503000000020004" charset="0"/>
                  <a:ea typeface="Inter Black" panose="02000503000000020004" charset="0"/>
                  <a:cs typeface="Inter" panose="02000503000000020004" charset="0"/>
                </a:endParaRPr>
              </a:p>
            </p:txBody>
          </p:sp>
          <p:sp>
            <p:nvSpPr>
              <p:cNvPr id="23" name="文本框 22"/>
              <p:cNvSpPr txBox="1"/>
              <p:nvPr>
                <p:custDataLst>
                  <p:tags r:id="rId5"/>
                </p:custDataLst>
              </p:nvPr>
            </p:nvSpPr>
            <p:spPr>
              <a:xfrm>
                <a:off x="8237" y="6007"/>
                <a:ext cx="4478" cy="337"/>
              </a:xfrm>
              <a:prstGeom prst="rect">
                <a:avLst/>
              </a:prstGeom>
              <a:noFill/>
            </p:spPr>
            <p:txBody>
              <a:bodyPr wrap="square" rtlCol="0" anchor="t">
                <a:spAutoFit/>
              </a:bodyPr>
              <a:p>
                <a:pPr algn="dist"/>
                <a:r>
                  <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rPr>
                  <a:t>The future of work</a:t>
                </a:r>
                <a:endPar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endParaRPr>
              </a:p>
            </p:txBody>
          </p:sp>
        </p:grpSp>
      </p:gr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1" name="平行四边形 40"/>
          <p:cNvSpPr/>
          <p:nvPr>
            <p:custDataLst>
              <p:tags r:id="rId1"/>
            </p:custDataLst>
          </p:nvPr>
        </p:nvSpPr>
        <p:spPr>
          <a:xfrm rot="10800000" flipH="1">
            <a:off x="6730365" y="1130935"/>
            <a:ext cx="4511040" cy="3843655"/>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pic>
        <p:nvPicPr>
          <p:cNvPr id="17" name="图片 16" descr="VCG2112800586751"/>
          <p:cNvPicPr>
            <a:picLocks noChangeAspect="1"/>
          </p:cNvPicPr>
          <p:nvPr/>
        </p:nvPicPr>
        <p:blipFill>
          <a:blip r:embed="rId2">
            <a:alphaModFix amt="10000"/>
          </a:blip>
          <a:stretch>
            <a:fillRect/>
          </a:stretch>
        </p:blipFill>
        <p:spPr>
          <a:xfrm>
            <a:off x="0" y="0"/>
            <a:ext cx="12183110" cy="6858000"/>
          </a:xfrm>
          <a:prstGeom prst="rect">
            <a:avLst/>
          </a:prstGeom>
        </p:spPr>
      </p:pic>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Artifical Inteligence</a:t>
            </a:r>
            <a:endParaRPr lang="en-US" altLang="zh-CN" sz="2400" b="1">
              <a:solidFill>
                <a:schemeClr val="bg1"/>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rot="0">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4" name="组合 3"/>
          <p:cNvGrpSpPr/>
          <p:nvPr/>
        </p:nvGrpSpPr>
        <p:grpSpPr>
          <a:xfrm rot="0"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sp>
        <p:nvSpPr>
          <p:cNvPr id="27" name="TextBox 26"/>
          <p:cNvSpPr txBox="1"/>
          <p:nvPr/>
        </p:nvSpPr>
        <p:spPr>
          <a:xfrm>
            <a:off x="6844030" y="1918335"/>
            <a:ext cx="4791710" cy="1934845"/>
          </a:xfrm>
          <a:prstGeom prst="rect">
            <a:avLst/>
          </a:prstGeom>
          <a:noFill/>
        </p:spPr>
        <p:txBody>
          <a:bodyPr wrap="square" numCol="1" spcCol="457200" rtlCol="0">
            <a:noAutofit/>
          </a:bodyPr>
          <a:p>
            <a:pPr>
              <a:lnSpc>
                <a:spcPct val="150000"/>
              </a:lnSpc>
            </a:pPr>
            <a:r>
              <a:rPr lang="en-US" altLang="en-US" sz="2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The world of work is</a:t>
            </a:r>
            <a:endParaRPr lang="en-US" altLang="en-US" sz="2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nSpc>
                <a:spcPct val="150000"/>
              </a:lnSpc>
            </a:pPr>
            <a:r>
              <a:rPr lang="en-US" altLang="en-US" sz="2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transforming. Many jobs are</a:t>
            </a:r>
            <a:endParaRPr lang="en-US" altLang="en-US" sz="2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nSpc>
                <a:spcPct val="150000"/>
              </a:lnSpc>
            </a:pPr>
            <a:r>
              <a:rPr lang="en-US" altLang="en-US" sz="2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vulnerable, while new jobs</a:t>
            </a:r>
            <a:endParaRPr lang="en-US" altLang="en-US" sz="2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nSpc>
                <a:spcPct val="150000"/>
              </a:lnSpc>
            </a:pPr>
            <a:r>
              <a:rPr lang="en-US" altLang="en-US" sz="2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are emerging.</a:t>
            </a:r>
            <a:endParaRPr lang="en-US" altLang="en-US" sz="2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pic>
        <p:nvPicPr>
          <p:cNvPr id="18" name="Picture 17"/>
          <p:cNvPicPr>
            <a:picLocks noChangeAspect="1"/>
          </p:cNvPicPr>
          <p:nvPr/>
        </p:nvPicPr>
        <p:blipFill>
          <a:blip r:embed="rId4"/>
          <a:stretch>
            <a:fillRect/>
          </a:stretch>
        </p:blipFill>
        <p:spPr>
          <a:xfrm>
            <a:off x="1440180" y="1627505"/>
            <a:ext cx="4306570" cy="3869055"/>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76835"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999" y="3164"/>
              <a:ext cx="14659" cy="4472"/>
              <a:chOff x="1999" y="3283"/>
              <a:chExt cx="14659" cy="4472"/>
            </a:xfrm>
          </p:grpSpPr>
          <p:grpSp>
            <p:nvGrpSpPr>
              <p:cNvPr id="4" name="组合 3"/>
              <p:cNvGrpSpPr/>
              <p:nvPr/>
            </p:nvGrpSpPr>
            <p:grpSpPr>
              <a:xfrm>
                <a:off x="1999" y="3283"/>
                <a:ext cx="14378" cy="4472"/>
                <a:chOff x="3417" y="3934"/>
                <a:chExt cx="11388" cy="3542"/>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41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4770" y="3283"/>
                <a:ext cx="11888" cy="4215"/>
              </a:xfrm>
              <a:prstGeom prst="rect">
                <a:avLst/>
              </a:prstGeom>
              <a:noFill/>
            </p:spPr>
            <p:txBody>
              <a:bodyPr wrap="square" rtlCol="0">
                <a:spAutoFit/>
              </a:bodyPr>
              <a:p>
                <a:pPr algn="ctr"/>
                <a:r>
                  <a:rPr lang="en-US" altLang="zh-CN" sz="2800" i="1" cap="all" dirty="0">
                    <a:solidFill>
                      <a:schemeClr val="bg2"/>
                    </a:solidFill>
                    <a:uFillTx/>
                    <a:latin typeface="Inter Black" panose="02000503000000020004" charset="0"/>
                    <a:ea typeface="Inter Black" panose="02000503000000020004" charset="0"/>
                    <a:cs typeface="Inter" panose="02000503000000020004" charset="0"/>
                  </a:rPr>
                  <a:t>To Build Artifical ntelligence,</a:t>
                </a:r>
                <a:endParaRPr lang="en-US" altLang="zh-CN" sz="2800" i="1" cap="all" dirty="0">
                  <a:solidFill>
                    <a:schemeClr val="bg2"/>
                  </a:solidFill>
                  <a:uFillTx/>
                  <a:latin typeface="Inter Black" panose="02000503000000020004" charset="0"/>
                  <a:ea typeface="Inter Black" panose="02000503000000020004" charset="0"/>
                  <a:cs typeface="Inter" panose="02000503000000020004" charset="0"/>
                </a:endParaRPr>
              </a:p>
              <a:p>
                <a:pPr algn="ctr"/>
                <a:r>
                  <a:rPr lang="en-US" altLang="zh-CN" sz="2800" i="1" cap="all" dirty="0">
                    <a:solidFill>
                      <a:schemeClr val="bg2"/>
                    </a:solidFill>
                    <a:uFillTx/>
                    <a:latin typeface="Inter Black" panose="02000503000000020004" charset="0"/>
                    <a:ea typeface="Inter Black" panose="02000503000000020004" charset="0"/>
                    <a:cs typeface="Inter" panose="02000503000000020004" charset="0"/>
                  </a:rPr>
                  <a:t>we myst first understand </a:t>
                </a:r>
                <a:endParaRPr lang="en-US" altLang="zh-CN" sz="2800" i="1" cap="all" dirty="0">
                  <a:solidFill>
                    <a:schemeClr val="bg2"/>
                  </a:solidFill>
                  <a:uFillTx/>
                  <a:latin typeface="Inter Black" panose="02000503000000020004" charset="0"/>
                  <a:ea typeface="Inter Black" panose="02000503000000020004" charset="0"/>
                  <a:cs typeface="Inter" panose="02000503000000020004" charset="0"/>
                </a:endParaRPr>
              </a:p>
              <a:p>
                <a:pPr algn="ctr"/>
                <a:r>
                  <a:rPr lang="en-US" altLang="zh-CN" sz="2800" i="1" cap="all" dirty="0">
                    <a:solidFill>
                      <a:schemeClr val="bg2"/>
                    </a:solidFill>
                    <a:uFillTx/>
                    <a:latin typeface="Inter Black" panose="02000503000000020004" charset="0"/>
                    <a:ea typeface="Inter Black" panose="02000503000000020004" charset="0"/>
                    <a:cs typeface="Inter" panose="02000503000000020004" charset="0"/>
                  </a:rPr>
                  <a:t>Natural intellegence</a:t>
                </a:r>
                <a:endParaRPr lang="en-US" altLang="zh-CN" sz="2800" i="1" cap="all" dirty="0">
                  <a:solidFill>
                    <a:schemeClr val="bg2"/>
                  </a:solidFill>
                  <a:uFillTx/>
                  <a:latin typeface="Inter Black" panose="02000503000000020004" charset="0"/>
                  <a:ea typeface="Inter Black" panose="02000503000000020004" charset="0"/>
                  <a:cs typeface="Inter" panose="02000503000000020004" charset="0"/>
                </a:endParaRPr>
              </a:p>
              <a:p>
                <a:pPr algn="ctr"/>
                <a:r>
                  <a:rPr lang="en-US" altLang="zh-CN" sz="2800" i="1" cap="all" dirty="0">
                    <a:solidFill>
                      <a:schemeClr val="bg2"/>
                    </a:solidFill>
                    <a:uFillTx/>
                    <a:latin typeface="Inter Black" panose="02000503000000020004" charset="0"/>
                    <a:ea typeface="Inter Black" panose="02000503000000020004" charset="0"/>
                    <a:cs typeface="Inter" panose="02000503000000020004" charset="0"/>
                  </a:rPr>
                  <a:t>It’s in  ants ,brirds even </a:t>
                </a:r>
                <a:endParaRPr lang="en-US" altLang="zh-CN" sz="2800" i="1" cap="all" dirty="0">
                  <a:solidFill>
                    <a:schemeClr val="bg2"/>
                  </a:solidFill>
                  <a:uFillTx/>
                  <a:latin typeface="Inter Black" panose="02000503000000020004" charset="0"/>
                  <a:ea typeface="Inter Black" panose="02000503000000020004" charset="0"/>
                  <a:cs typeface="Inter" panose="02000503000000020004" charset="0"/>
                </a:endParaRPr>
              </a:p>
              <a:p>
                <a:pPr algn="ctr"/>
                <a:r>
                  <a:rPr lang="en-US" altLang="zh-CN" sz="2800" i="1" cap="all" dirty="0">
                    <a:solidFill>
                      <a:schemeClr val="bg2"/>
                    </a:solidFill>
                    <a:uFillTx/>
                    <a:latin typeface="Inter Black" panose="02000503000000020004" charset="0"/>
                    <a:ea typeface="Inter Black" panose="02000503000000020004" charset="0"/>
                    <a:cs typeface="Inter" panose="02000503000000020004" charset="0"/>
                  </a:rPr>
                  <a:t>plants</a:t>
                </a:r>
                <a:endParaRPr lang="en-US" altLang="zh-CN" sz="2800" i="1" cap="all" dirty="0">
                  <a:solidFill>
                    <a:schemeClr val="bg2"/>
                  </a:solidFill>
                  <a:uFillTx/>
                  <a:latin typeface="Inter Black" panose="02000503000000020004" charset="0"/>
                  <a:ea typeface="Inter Black" panose="02000503000000020004" charset="0"/>
                  <a:cs typeface="Inter" panose="02000503000000020004" charset="0"/>
                </a:endParaRPr>
              </a:p>
              <a:p>
                <a:pPr algn="ctr"/>
                <a:endParaRPr lang="en-US" altLang="zh-CN" sz="2800" i="1" cap="all" dirty="0">
                  <a:solidFill>
                    <a:schemeClr val="bg2"/>
                  </a:solidFill>
                  <a:uFillTx/>
                  <a:latin typeface="Inter Black" panose="02000503000000020004" charset="0"/>
                  <a:ea typeface="Inter Black" panose="02000503000000020004" charset="0"/>
                  <a:cs typeface="Inter" panose="02000503000000020004" charset="0"/>
                </a:endParaRPr>
              </a:p>
            </p:txBody>
          </p:sp>
        </p:grpSp>
      </p:grpSp>
      <p:sp>
        <p:nvSpPr>
          <p:cNvPr id="3" name="Text Box 2"/>
          <p:cNvSpPr txBox="1"/>
          <p:nvPr/>
        </p:nvSpPr>
        <p:spPr>
          <a:xfrm>
            <a:off x="8140065" y="-989965"/>
            <a:ext cx="4047490" cy="5838825"/>
          </a:xfrm>
          <a:prstGeom prst="rect">
            <a:avLst/>
          </a:prstGeom>
          <a:noFill/>
        </p:spPr>
        <p:txBody>
          <a:bodyPr wrap="square" rtlCol="0">
            <a:noAutofit/>
          </a:bodyPr>
          <a:p>
            <a:r>
              <a:rPr lang="en-US" sz="49600">
                <a:solidFill>
                  <a:schemeClr val="bg1"/>
                </a:solidFill>
              </a:rPr>
              <a:t>?</a:t>
            </a:r>
            <a:endParaRPr lang="en-US" sz="49600">
              <a:solidFill>
                <a:schemeClr val="bg1"/>
              </a:solidFill>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17145" y="2540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381000" y="2009140"/>
            <a:ext cx="11430635" cy="2954367"/>
            <a:chOff x="264" y="3164"/>
            <a:chExt cx="18001" cy="4653"/>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438" y="3164"/>
              <a:ext cx="14939" cy="4653"/>
              <a:chOff x="1438" y="3283"/>
              <a:chExt cx="14939" cy="4653"/>
            </a:xfrm>
          </p:grpSpPr>
          <p:grpSp>
            <p:nvGrpSpPr>
              <p:cNvPr id="4" name="组合 3"/>
              <p:cNvGrpSpPr/>
              <p:nvPr/>
            </p:nvGrpSpPr>
            <p:grpSpPr>
              <a:xfrm>
                <a:off x="1438" y="3283"/>
                <a:ext cx="14939" cy="4653"/>
                <a:chOff x="2973" y="3934"/>
                <a:chExt cx="11832" cy="3685"/>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2973" y="4500"/>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7971" y="3514"/>
                <a:ext cx="7068" cy="1888"/>
              </a:xfrm>
              <a:prstGeom prst="rect">
                <a:avLst/>
              </a:prstGeom>
              <a:noFill/>
            </p:spPr>
            <p:txBody>
              <a:bodyPr wrap="square" rtlCol="0">
                <a:spAutoFit/>
              </a:bodyPr>
              <a:p>
                <a:pPr algn="ctr"/>
                <a:r>
                  <a:rPr lang="en-US" altLang="zh-CN" sz="3600" i="1" cap="all" dirty="0">
                    <a:solidFill>
                      <a:schemeClr val="bg2"/>
                    </a:solidFill>
                    <a:uFillTx/>
                    <a:latin typeface="Inter Black" panose="02000503000000020004" charset="0"/>
                    <a:ea typeface="Inter Black" panose="02000503000000020004" charset="0"/>
                    <a:cs typeface="Inter" panose="02000503000000020004" charset="0"/>
                  </a:rPr>
                  <a:t>Why this MAtters To You</a:t>
                </a:r>
                <a:endParaRPr lang="en-US" altLang="zh-CN" sz="3600" i="1" cap="all" dirty="0">
                  <a:solidFill>
                    <a:schemeClr val="bg2"/>
                  </a:solidFill>
                  <a:uFillTx/>
                  <a:latin typeface="Inter Black" panose="02000503000000020004" charset="0"/>
                  <a:ea typeface="Inter Black" panose="02000503000000020004" charset="0"/>
                  <a:cs typeface="Inter" panose="02000503000000020004" charset="0"/>
                </a:endParaRPr>
              </a:p>
            </p:txBody>
          </p:sp>
          <p:sp>
            <p:nvSpPr>
              <p:cNvPr id="8" name="文本框 7"/>
              <p:cNvSpPr txBox="1"/>
              <p:nvPr>
                <p:custDataLst>
                  <p:tags r:id="rId4"/>
                </p:custDataLst>
              </p:nvPr>
            </p:nvSpPr>
            <p:spPr>
              <a:xfrm flipH="1">
                <a:off x="4044" y="4054"/>
                <a:ext cx="3927" cy="2931"/>
              </a:xfrm>
              <a:prstGeom prst="rect">
                <a:avLst/>
              </a:prstGeom>
              <a:noFill/>
            </p:spPr>
            <p:txBody>
              <a:bodyPr wrap="square" rtlCol="0">
                <a:spAutoFit/>
              </a:bodyPr>
              <a:p>
                <a:pPr algn="ctr"/>
                <a:r>
                  <a:rPr lang="en-US" altLang="zh-CN" sz="11500" i="1" dirty="0">
                    <a:ln>
                      <a:solidFill>
                        <a:schemeClr val="bg1"/>
                      </a:solidFill>
                    </a:ln>
                    <a:noFill/>
                    <a:latin typeface="Inter Black" panose="02000503000000020004" charset="0"/>
                    <a:ea typeface="Inter Black" panose="02000503000000020004" charset="0"/>
                    <a:cs typeface="Inter" panose="02000503000000020004" charset="0"/>
                  </a:rPr>
                  <a:t>05</a:t>
                </a:r>
                <a:endParaRPr lang="en-US" altLang="zh-CN" sz="11500" i="1" dirty="0">
                  <a:ln>
                    <a:solidFill>
                      <a:schemeClr val="bg1"/>
                    </a:solidFill>
                  </a:ln>
                  <a:noFill/>
                  <a:latin typeface="Inter Black" panose="02000503000000020004" charset="0"/>
                  <a:ea typeface="Inter Black" panose="02000503000000020004" charset="0"/>
                  <a:cs typeface="Inter" panose="02000503000000020004" charset="0"/>
                </a:endParaRPr>
              </a:p>
            </p:txBody>
          </p:sp>
          <p:sp>
            <p:nvSpPr>
              <p:cNvPr id="23" name="文本框 22"/>
              <p:cNvSpPr txBox="1"/>
              <p:nvPr>
                <p:custDataLst>
                  <p:tags r:id="rId5"/>
                </p:custDataLst>
              </p:nvPr>
            </p:nvSpPr>
            <p:spPr>
              <a:xfrm>
                <a:off x="8237" y="6007"/>
                <a:ext cx="4478" cy="337"/>
              </a:xfrm>
              <a:prstGeom prst="rect">
                <a:avLst/>
              </a:prstGeom>
              <a:noFill/>
            </p:spPr>
            <p:txBody>
              <a:bodyPr wrap="square" rtlCol="0" anchor="t">
                <a:spAutoFit/>
              </a:bodyPr>
              <a:p>
                <a:pPr algn="dist"/>
                <a:r>
                  <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rPr>
                  <a:t>The future of work</a:t>
                </a:r>
                <a:endPar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endParaRPr>
              </a:p>
            </p:txBody>
          </p:sp>
        </p:grpSp>
      </p:grpSp>
      <p:pic>
        <p:nvPicPr>
          <p:cNvPr id="3" name="Picture 2"/>
          <p:cNvPicPr>
            <a:picLocks noChangeAspect="1"/>
          </p:cNvPicPr>
          <p:nvPr/>
        </p:nvPicPr>
        <p:blipFill>
          <a:blip r:embed="rId6"/>
          <a:stretch>
            <a:fillRect/>
          </a:stretch>
        </p:blipFill>
        <p:spPr>
          <a:xfrm>
            <a:off x="527050" y="1117600"/>
            <a:ext cx="11137265" cy="4653915"/>
          </a:xfrm>
          <a:prstGeom prst="rect">
            <a:avLst/>
          </a:prstGeom>
        </p:spPr>
      </p:pic>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381000" y="2009140"/>
            <a:ext cx="11430635" cy="2954367"/>
            <a:chOff x="264" y="3164"/>
            <a:chExt cx="18001" cy="4653"/>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438" y="3164"/>
              <a:ext cx="14939" cy="4653"/>
              <a:chOff x="1438" y="3283"/>
              <a:chExt cx="14939" cy="4653"/>
            </a:xfrm>
          </p:grpSpPr>
          <p:grpSp>
            <p:nvGrpSpPr>
              <p:cNvPr id="4" name="组合 3"/>
              <p:cNvGrpSpPr/>
              <p:nvPr/>
            </p:nvGrpSpPr>
            <p:grpSpPr>
              <a:xfrm>
                <a:off x="1438" y="3283"/>
                <a:ext cx="14939" cy="4653"/>
                <a:chOff x="2973" y="3934"/>
                <a:chExt cx="11832" cy="3685"/>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2973" y="4500"/>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7971" y="3514"/>
                <a:ext cx="7068" cy="1888"/>
              </a:xfrm>
              <a:prstGeom prst="rect">
                <a:avLst/>
              </a:prstGeom>
              <a:noFill/>
            </p:spPr>
            <p:txBody>
              <a:bodyPr wrap="square" rtlCol="0">
                <a:spAutoFit/>
              </a:bodyPr>
              <a:p>
                <a:pPr algn="ctr"/>
                <a:r>
                  <a:rPr lang="en-US" altLang="zh-CN" sz="3600" i="1" cap="all" dirty="0">
                    <a:solidFill>
                      <a:schemeClr val="bg2"/>
                    </a:solidFill>
                    <a:uFillTx/>
                    <a:latin typeface="Inter Black" panose="02000503000000020004" charset="0"/>
                    <a:ea typeface="Inter Black" panose="02000503000000020004" charset="0"/>
                    <a:cs typeface="Inter" panose="02000503000000020004" charset="0"/>
                  </a:rPr>
                  <a:t>Why this MAtters To You</a:t>
                </a:r>
                <a:endParaRPr lang="en-US" altLang="zh-CN" sz="3600" i="1" cap="all" dirty="0">
                  <a:solidFill>
                    <a:schemeClr val="bg2"/>
                  </a:solidFill>
                  <a:uFillTx/>
                  <a:latin typeface="Inter Black" panose="02000503000000020004" charset="0"/>
                  <a:ea typeface="Inter Black" panose="02000503000000020004" charset="0"/>
                  <a:cs typeface="Inter" panose="02000503000000020004" charset="0"/>
                </a:endParaRPr>
              </a:p>
            </p:txBody>
          </p:sp>
          <p:sp>
            <p:nvSpPr>
              <p:cNvPr id="8" name="文本框 7"/>
              <p:cNvSpPr txBox="1"/>
              <p:nvPr>
                <p:custDataLst>
                  <p:tags r:id="rId4"/>
                </p:custDataLst>
              </p:nvPr>
            </p:nvSpPr>
            <p:spPr>
              <a:xfrm flipH="1">
                <a:off x="4044" y="4054"/>
                <a:ext cx="3927" cy="2931"/>
              </a:xfrm>
              <a:prstGeom prst="rect">
                <a:avLst/>
              </a:prstGeom>
              <a:noFill/>
            </p:spPr>
            <p:txBody>
              <a:bodyPr wrap="square" rtlCol="0">
                <a:spAutoFit/>
              </a:bodyPr>
              <a:p>
                <a:pPr algn="ctr"/>
                <a:r>
                  <a:rPr lang="en-US" altLang="zh-CN" sz="11500" i="1" dirty="0">
                    <a:ln>
                      <a:solidFill>
                        <a:schemeClr val="bg1"/>
                      </a:solidFill>
                    </a:ln>
                    <a:noFill/>
                    <a:latin typeface="Inter Black" panose="02000503000000020004" charset="0"/>
                    <a:ea typeface="Inter Black" panose="02000503000000020004" charset="0"/>
                    <a:cs typeface="Inter" panose="02000503000000020004" charset="0"/>
                  </a:rPr>
                  <a:t>05</a:t>
                </a:r>
                <a:endParaRPr lang="en-US" altLang="zh-CN" sz="11500" i="1" dirty="0">
                  <a:ln>
                    <a:solidFill>
                      <a:schemeClr val="bg1"/>
                    </a:solidFill>
                  </a:ln>
                  <a:noFill/>
                  <a:latin typeface="Inter Black" panose="02000503000000020004" charset="0"/>
                  <a:ea typeface="Inter Black" panose="02000503000000020004" charset="0"/>
                  <a:cs typeface="Inter" panose="02000503000000020004" charset="0"/>
                </a:endParaRPr>
              </a:p>
            </p:txBody>
          </p:sp>
          <p:sp>
            <p:nvSpPr>
              <p:cNvPr id="23" name="文本框 22"/>
              <p:cNvSpPr txBox="1"/>
              <p:nvPr>
                <p:custDataLst>
                  <p:tags r:id="rId5"/>
                </p:custDataLst>
              </p:nvPr>
            </p:nvSpPr>
            <p:spPr>
              <a:xfrm>
                <a:off x="8237" y="6007"/>
                <a:ext cx="4478" cy="337"/>
              </a:xfrm>
              <a:prstGeom prst="rect">
                <a:avLst/>
              </a:prstGeom>
              <a:noFill/>
            </p:spPr>
            <p:txBody>
              <a:bodyPr wrap="square" rtlCol="0" anchor="t">
                <a:spAutoFit/>
              </a:bodyPr>
              <a:p>
                <a:pPr algn="dist"/>
                <a:r>
                  <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rPr>
                  <a:t>The future of work</a:t>
                </a:r>
                <a:endPar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endParaRPr>
              </a:p>
            </p:txBody>
          </p:sp>
        </p:grpSp>
      </p:grpSp>
      <p:pic>
        <p:nvPicPr>
          <p:cNvPr id="2" name="Picture 1"/>
          <p:cNvPicPr>
            <a:picLocks noChangeAspect="1"/>
          </p:cNvPicPr>
          <p:nvPr/>
        </p:nvPicPr>
        <p:blipFill>
          <a:blip r:embed="rId6"/>
          <a:stretch>
            <a:fillRect/>
          </a:stretch>
        </p:blipFill>
        <p:spPr>
          <a:xfrm>
            <a:off x="492125" y="837565"/>
            <a:ext cx="11045825" cy="4844415"/>
          </a:xfrm>
          <a:prstGeom prst="rect">
            <a:avLst/>
          </a:prstGeom>
        </p:spPr>
      </p:pic>
    </p:spTree>
    <p:custDataLst>
      <p:tags r:id="rId7"/>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平行四边形 8"/>
          <p:cNvSpPr/>
          <p:nvPr>
            <p:custDataLst>
              <p:tags r:id="rId1"/>
            </p:custDataLst>
          </p:nvPr>
        </p:nvSpPr>
        <p:spPr>
          <a:xfrm rot="10800000" flipH="1">
            <a:off x="5866130" y="4072890"/>
            <a:ext cx="6132830" cy="1772285"/>
          </a:xfrm>
          <a:prstGeom prst="parallelogram">
            <a:avLst>
              <a:gd name="adj" fmla="val 49444"/>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2" name="平行四边形 1"/>
          <p:cNvSpPr/>
          <p:nvPr>
            <p:custDataLst>
              <p:tags r:id="rId2"/>
            </p:custDataLst>
          </p:nvPr>
        </p:nvSpPr>
        <p:spPr>
          <a:xfrm rot="10800000">
            <a:off x="5876290" y="1482090"/>
            <a:ext cx="6008370" cy="1823720"/>
          </a:xfrm>
          <a:prstGeom prst="parallelogram">
            <a:avLst>
              <a:gd name="adj" fmla="val 42375"/>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3">
            <a:alphaModFix amt="10000"/>
          </a:blip>
          <a:stretch>
            <a:fillRect/>
          </a:stretch>
        </p:blipFill>
        <p:spPr>
          <a:xfrm>
            <a:off x="0" y="0"/>
            <a:ext cx="12183110" cy="6858000"/>
          </a:xfrm>
          <a:prstGeom prst="rect">
            <a:avLst/>
          </a:prstGeom>
        </p:spPr>
      </p:pic>
      <p:pic>
        <p:nvPicPr>
          <p:cNvPr id="63" name="图片 62" descr="7598134"/>
          <p:cNvPicPr>
            <a:picLocks noChangeAspect="1"/>
          </p:cNvPicPr>
          <p:nvPr/>
        </p:nvPicPr>
        <p:blipFill>
          <a:blip r:embed="rId4"/>
          <a:srcRect l="16660" r="16660"/>
          <a:stretch>
            <a:fillRect/>
          </a:stretch>
        </p:blipFill>
        <p:spPr>
          <a:xfrm>
            <a:off x="1075690" y="1402715"/>
            <a:ext cx="4597400" cy="4597400"/>
          </a:xfrm>
          <a:prstGeom prst="rect">
            <a:avLst/>
          </a:prstGeom>
        </p:spPr>
      </p:pic>
      <p:sp>
        <p:nvSpPr>
          <p:cNvPr id="139" name="任意多边形: 形状 138"/>
          <p:cNvSpPr/>
          <p:nvPr>
            <p:custDataLst>
              <p:tags r:id="rId5"/>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p>
            <a:pPr algn="ctr"/>
            <a:r>
              <a:rPr lang="zh-CN" altLang="en-US" sz="2400" b="1">
                <a:solidFill>
                  <a:schemeClr val="bg1"/>
                </a:solidFill>
                <a:latin typeface="Inter Black" panose="02000503000000020004" charset="0"/>
                <a:ea typeface="Inter Black" panose="02000503000000020004" charset="0"/>
                <a:cs typeface="Inter" panose="02000503000000020004" charset="0"/>
              </a:rPr>
              <a:t>YOUR TITLE HERE</a:t>
            </a:r>
            <a:endParaRPr lang="zh-CN" altLang="en-US" sz="2400" b="1">
              <a:solidFill>
                <a:schemeClr val="bg1"/>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rot="0">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4" name="组合 3"/>
          <p:cNvGrpSpPr/>
          <p:nvPr/>
        </p:nvGrpSpPr>
        <p:grpSpPr>
          <a:xfrm rot="0"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sp>
        <p:nvSpPr>
          <p:cNvPr id="52" name="文本框 22"/>
          <p:cNvSpPr txBox="1"/>
          <p:nvPr>
            <p:custDataLst>
              <p:tags r:id="rId6"/>
            </p:custDataLst>
          </p:nvPr>
        </p:nvSpPr>
        <p:spPr>
          <a:xfrm>
            <a:off x="7399020" y="2099945"/>
            <a:ext cx="3909060" cy="696595"/>
          </a:xfrm>
          <a:prstGeom prst="rect">
            <a:avLst/>
          </a:prstGeom>
          <a:ln w="12700">
            <a:miter lim="400000"/>
          </a:ln>
        </p:spPr>
        <p:txBody>
          <a:bodyPr wrap="square" lIns="25400" tIns="25400" rIns="25400" bIns="25400">
            <a:spAutoFit/>
          </a:bodyPr>
          <a:lstStyle>
            <a:lvl1pPr algn="l">
              <a:lnSpc>
                <a:spcPct val="130000"/>
              </a:lnSpc>
              <a:defRPr sz="2100" b="0">
                <a:solidFill>
                  <a:srgbClr val="5E5E5E"/>
                </a:solidFill>
                <a:latin typeface="Lato Regular"/>
                <a:ea typeface="Lato Regular"/>
                <a:cs typeface="Lato Regular"/>
                <a:sym typeface="Lato Regular"/>
              </a:defRPr>
            </a:lvl1pPr>
          </a:lstStyle>
          <a:p>
            <a:pPr>
              <a:lnSpc>
                <a:spcPct val="150000"/>
              </a:lnSpc>
            </a:pPr>
            <a:r>
              <a:rPr lang="en-US" altLang="en-US" sz="1400">
                <a:solidFill>
                  <a:schemeClr val="tx1">
                    <a:lumMod val="50000"/>
                    <a:lumOff val="50000"/>
                  </a:schemeClr>
                </a:solidFill>
                <a:latin typeface="Inter Black" panose="02000503000000020004" charset="0"/>
                <a:ea typeface="Inter Black" panose="02000503000000020004" charset="0"/>
                <a:cs typeface="Inter Black" panose="02000503000000020004" charset="0"/>
                <a:sym typeface="Inter Black" panose="02000503000000020004" charset="0"/>
              </a:rPr>
              <a:t>If AI learns from nature what can it teach us</a:t>
            </a:r>
            <a:endParaRPr lang="en-US" altLang="en-US" sz="1400">
              <a:solidFill>
                <a:schemeClr val="tx1">
                  <a:lumMod val="50000"/>
                  <a:lumOff val="50000"/>
                </a:schemeClr>
              </a:solidFill>
              <a:latin typeface="Inter Black" panose="02000503000000020004" charset="0"/>
              <a:ea typeface="Inter Black" panose="02000503000000020004" charset="0"/>
              <a:cs typeface="Inter Black" panose="02000503000000020004" charset="0"/>
              <a:sym typeface="Inter Black" panose="02000503000000020004" charset="0"/>
            </a:endParaRPr>
          </a:p>
          <a:p>
            <a:pPr>
              <a:lnSpc>
                <a:spcPct val="150000"/>
              </a:lnSpc>
            </a:pPr>
            <a:r>
              <a:rPr lang="en-US" altLang="en-US" sz="1400">
                <a:solidFill>
                  <a:schemeClr val="tx1">
                    <a:lumMod val="50000"/>
                    <a:lumOff val="50000"/>
                  </a:schemeClr>
                </a:solidFill>
                <a:latin typeface="Inter Black" panose="02000503000000020004" charset="0"/>
                <a:ea typeface="Inter Black" panose="02000503000000020004" charset="0"/>
                <a:cs typeface="Inter Black" panose="02000503000000020004" charset="0"/>
                <a:sym typeface="Inter Black" panose="02000503000000020004" charset="0"/>
              </a:rPr>
              <a:t>about ourselves?</a:t>
            </a:r>
            <a:endParaRPr lang="en-US" altLang="en-US" sz="1400">
              <a:solidFill>
                <a:schemeClr val="tx1">
                  <a:lumMod val="50000"/>
                  <a:lumOff val="50000"/>
                </a:schemeClr>
              </a:solidFill>
              <a:latin typeface="Inter Black" panose="02000503000000020004" charset="0"/>
              <a:ea typeface="Inter Black" panose="02000503000000020004" charset="0"/>
              <a:cs typeface="Inter Black" panose="02000503000000020004" charset="0"/>
              <a:sym typeface="Inter Black" panose="02000503000000020004" charset="0"/>
            </a:endParaRPr>
          </a:p>
        </p:txBody>
      </p:sp>
      <p:sp>
        <p:nvSpPr>
          <p:cNvPr id="53" name="文本框 52"/>
          <p:cNvSpPr txBox="1"/>
          <p:nvPr>
            <p:custDataLst>
              <p:tags r:id="rId7"/>
            </p:custDataLst>
          </p:nvPr>
        </p:nvSpPr>
        <p:spPr>
          <a:xfrm>
            <a:off x="7882890" y="1754505"/>
            <a:ext cx="3425190" cy="358140"/>
          </a:xfrm>
          <a:prstGeom prst="rect">
            <a:avLst/>
          </a:prstGeom>
          <a:ln w="12700">
            <a:miter lim="400000"/>
          </a:ln>
        </p:spPr>
        <p:txBody>
          <a:bodyPr wrap="square" lIns="25400" tIns="25400" rIns="25400" bIns="25400" anchor="ctr">
            <a:spAutoFit/>
          </a:bodyPr>
          <a:lstStyle>
            <a:lvl1pPr algn="l">
              <a:defRPr sz="2700" b="0">
                <a:latin typeface="Roboto Slab Bold"/>
                <a:ea typeface="Roboto Slab Bold"/>
                <a:cs typeface="Roboto Slab Bold"/>
                <a:sym typeface="Roboto Slab Bold"/>
              </a:defRPr>
            </a:lvl1pPr>
          </a:lstStyle>
          <a:p>
            <a:r>
              <a:rPr lang="en-US" sz="2000" dirty="0">
                <a:solidFill>
                  <a:schemeClr val="accent6"/>
                </a:solidFill>
                <a:latin typeface="Inter Black" panose="02000503000000020004" charset="0"/>
                <a:ea typeface="Inter Black" panose="02000503000000020004" charset="0"/>
                <a:cs typeface="Inter Black" panose="02000503000000020004" charset="0"/>
                <a:sym typeface="Inter Black" panose="02000503000000020004" charset="0"/>
              </a:rPr>
              <a:t>AI Learns</a:t>
            </a:r>
            <a:endParaRPr lang="en-US" sz="2000" dirty="0">
              <a:solidFill>
                <a:schemeClr val="accent6"/>
              </a:solidFill>
              <a:latin typeface="Inter Black" panose="02000503000000020004" charset="0"/>
              <a:ea typeface="Inter Black" panose="02000503000000020004" charset="0"/>
              <a:cs typeface="Inter Black" panose="02000503000000020004" charset="0"/>
              <a:sym typeface="Inter Black" panose="02000503000000020004" charset="0"/>
            </a:endParaRPr>
          </a:p>
        </p:txBody>
      </p:sp>
      <p:pic>
        <p:nvPicPr>
          <p:cNvPr id="61" name="图片 60" descr="343435383036303b343532343135383bcfeec4bfd0adb5f7"/>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6689090" y="2070735"/>
            <a:ext cx="485140" cy="485140"/>
          </a:xfrm>
          <a:prstGeom prst="rect">
            <a:avLst/>
          </a:prstGeom>
        </p:spPr>
      </p:pic>
      <p:pic>
        <p:nvPicPr>
          <p:cNvPr id="5" name="Picture 4"/>
          <p:cNvPicPr>
            <a:picLocks noChangeAspect="1"/>
          </p:cNvPicPr>
          <p:nvPr/>
        </p:nvPicPr>
        <p:blipFill>
          <a:blip r:embed="rId11"/>
          <a:stretch>
            <a:fillRect/>
          </a:stretch>
        </p:blipFill>
        <p:spPr>
          <a:xfrm>
            <a:off x="6914515" y="4130675"/>
            <a:ext cx="2914650" cy="1676400"/>
          </a:xfrm>
          <a:prstGeom prst="rect">
            <a:avLst/>
          </a:prstGeom>
        </p:spPr>
      </p:pic>
    </p:spTree>
    <p:custDataLst>
      <p:tags r:id="rId1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2" name="图片 51" descr="VCG21128005867512"/>
          <p:cNvPicPr>
            <a:picLocks noChangeAspect="1"/>
          </p:cNvPicPr>
          <p:nvPr/>
        </p:nvPicPr>
        <p:blipFill>
          <a:blip r:embed="rId1">
            <a:alphaModFix amt="20000"/>
          </a:blip>
          <a:stretch>
            <a:fillRect/>
          </a:stretch>
        </p:blipFill>
        <p:spPr>
          <a:xfrm>
            <a:off x="4445" y="0"/>
            <a:ext cx="12160885" cy="6857365"/>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endParaRPr lang="zh-CN" altLang="en-US" sz="6000">
              <a:solidFill>
                <a:schemeClr val="accent6"/>
              </a:solidFill>
              <a:effectLst/>
              <a:latin typeface="Inter Black" panose="02000503000000020004" charset="0"/>
              <a:ea typeface="Inter Black" panose="02000503000000020004" charset="0"/>
              <a:cs typeface="Inter Black" panose="02000503000000020004" charset="0"/>
            </a:endParaRPr>
          </a:p>
        </p:txBody>
      </p:sp>
      <p:sp>
        <p:nvSpPr>
          <p:cNvPr id="20" name="文本框 19"/>
          <p:cNvSpPr txBox="1"/>
          <p:nvPr>
            <p:custDataLst>
              <p:tags r:id="rId3"/>
            </p:custDataLst>
          </p:nvPr>
        </p:nvSpPr>
        <p:spPr>
          <a:xfrm>
            <a:off x="1079500" y="2252980"/>
            <a:ext cx="10301605" cy="1014730"/>
          </a:xfrm>
          <a:prstGeom prst="rect">
            <a:avLst/>
          </a:prstGeom>
          <a:noFill/>
        </p:spPr>
        <p:txBody>
          <a:bodyPr wrap="square" rtlCol="0" anchor="t">
            <a:spAutoFit/>
          </a:bodyPr>
          <a:p>
            <a:pPr algn="ctr"/>
            <a:r>
              <a:rPr lang="en-US" altLang="zh-CN" sz="6000">
                <a:ln>
                  <a:noFill/>
                </a:ln>
                <a:solidFill>
                  <a:schemeClr val="bg1"/>
                </a:solidFill>
                <a:effectLst/>
                <a:latin typeface="Inter Black" panose="02000503000000020004" charset="0"/>
                <a:ea typeface="Inter Black" panose="02000503000000020004" charset="0"/>
                <a:cs typeface="Inter Black" panose="02000503000000020004" charset="0"/>
                <a:sym typeface="+mn-ea"/>
              </a:rPr>
              <a:t>Biological Blueprint  of AI</a:t>
            </a:r>
            <a:endParaRPr lang="zh-CN" altLang="en-US" sz="6000">
              <a:ln>
                <a:noFill/>
              </a:ln>
              <a:solidFill>
                <a:schemeClr val="bg1"/>
              </a:solidFill>
              <a:effectLst/>
              <a:latin typeface="Inter Black" panose="02000503000000020004" charset="0"/>
              <a:ea typeface="Inter Black" panose="02000503000000020004" charset="0"/>
              <a:cs typeface="Inter Black" panose="02000503000000020004" charset="0"/>
            </a:endParaRPr>
          </a:p>
        </p:txBody>
      </p:sp>
      <p:sp>
        <p:nvSpPr>
          <p:cNvPr id="22" name="任意多边形: 形状 14"/>
          <p:cNvSpPr/>
          <p:nvPr>
            <p:custDataLst>
              <p:tags r:id="rId4"/>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159" name="任意多边形: 形状 158"/>
          <p:cNvSpPr/>
          <p:nvPr/>
        </p:nvSpPr>
        <p:spPr>
          <a:xfrm>
            <a:off x="3695700" y="4827270"/>
            <a:ext cx="4328160"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cs typeface="Inter" panose="02000503000000020004" charset="0"/>
            </a:endParaRPr>
          </a:p>
        </p:txBody>
      </p:sp>
      <p:sp>
        <p:nvSpPr>
          <p:cNvPr id="23" name="文本框 22"/>
          <p:cNvSpPr txBox="1"/>
          <p:nvPr>
            <p:custDataLst>
              <p:tags r:id="rId5"/>
            </p:custDataLst>
          </p:nvPr>
        </p:nvSpPr>
        <p:spPr>
          <a:xfrm>
            <a:off x="3964940" y="4907915"/>
            <a:ext cx="3561715" cy="398780"/>
          </a:xfrm>
          <a:prstGeom prst="rect">
            <a:avLst/>
          </a:prstGeom>
          <a:noFill/>
        </p:spPr>
        <p:txBody>
          <a:bodyPr wrap="square" rtlCol="0">
            <a:spAutoFit/>
          </a:bodyPr>
          <a:p>
            <a:pPr algn="ctr"/>
            <a:r>
              <a:rPr lang="zh-CN" altLang="en-US" sz="2000" dirty="0">
                <a:solidFill>
                  <a:schemeClr val="lt2"/>
                </a:solidFill>
                <a:latin typeface="Inter Black" panose="02000503000000020004" charset="0"/>
                <a:ea typeface="Inter Black" panose="02000503000000020004" charset="0"/>
                <a:cs typeface="Inter" panose="02000503000000020004" charset="0"/>
                <a:sym typeface="+mn-ea"/>
              </a:rPr>
              <a:t>Reporter: </a:t>
            </a:r>
            <a:r>
              <a:rPr lang="en-US" altLang="zh-CN" sz="2000" dirty="0">
                <a:solidFill>
                  <a:schemeClr val="lt2"/>
                </a:solidFill>
                <a:latin typeface="Inter Black" panose="02000503000000020004" charset="0"/>
                <a:ea typeface="Inter Black" panose="02000503000000020004" charset="0"/>
                <a:cs typeface="Inter" panose="02000503000000020004" charset="0"/>
                <a:sym typeface="+mn-ea"/>
              </a:rPr>
              <a:t>Tanzeela Fatima</a:t>
            </a:r>
            <a:endParaRPr lang="en-US" altLang="zh-CN" sz="20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6"/>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7"/>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2" name="平行四边形 1"/>
            <p:cNvSpPr/>
            <p:nvPr>
              <p:custDataLst>
                <p:tags r:id="rId8"/>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5" name="任意多边形: 形状 21"/>
          <p:cNvSpPr/>
          <p:nvPr>
            <p:custDataLst>
              <p:tags r:id="rId9"/>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1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9" name="直接连接符 8"/>
            <p:cNvCxnSpPr/>
            <p:nvPr>
              <p:custDataLst>
                <p:tags r:id="rId1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13"/>
            </p:custDataLst>
          </p:nvPr>
        </p:nvSpPr>
        <p:spPr>
          <a:xfrm>
            <a:off x="4153853" y="1996440"/>
            <a:ext cx="3869690" cy="275590"/>
          </a:xfrm>
          <a:prstGeom prst="rect">
            <a:avLst/>
          </a:prstGeom>
          <a:noFill/>
        </p:spPr>
        <p:txBody>
          <a:bodyPr wrap="square" rtlCol="0">
            <a:spAutoFit/>
          </a:bodyPr>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endParaRPr lang="zh-CN" altLang="en-US" sz="1200" cap="all" dirty="0">
              <a:solidFill>
                <a:schemeClr val="bg1"/>
              </a:solidFill>
              <a:uFillTx/>
              <a:latin typeface="Inter Black" panose="02000503000000020004" charset="0"/>
              <a:ea typeface="Inter Black" panose="02000503000000020004" charset="0"/>
              <a:cs typeface="Inter" panose="02000503000000020004" charset="0"/>
            </a:endParaRP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4"/>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5"/>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6"/>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7"/>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18"/>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19"/>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34" name="直接连接符 33"/>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23"/>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55" name="半闭框 54"/>
          <p:cNvSpPr/>
          <p:nvPr/>
        </p:nvSpPr>
        <p:spPr>
          <a:xfrm rot="10800000" flipH="1" flipV="1">
            <a:off x="3629099" y="4768726"/>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7749614" y="51033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46" name="矩形 45"/>
          <p:cNvSpPr/>
          <p:nvPr>
            <p:custDataLst>
              <p:tags r:id="rId24"/>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7" name="矩形 46"/>
          <p:cNvSpPr/>
          <p:nvPr>
            <p:custDataLst>
              <p:tags r:id="rId25"/>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8" name="矩形 47"/>
          <p:cNvSpPr/>
          <p:nvPr>
            <p:custDataLst>
              <p:tags r:id="rId26"/>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9" name="矩形 48"/>
          <p:cNvSpPr/>
          <p:nvPr>
            <p:custDataLst>
              <p:tags r:id="rId27"/>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sp>
        <p:nvSpPr>
          <p:cNvPr id="4" name="文本框 10"/>
          <p:cNvSpPr txBox="1"/>
          <p:nvPr>
            <p:custDataLst>
              <p:tags r:id="rId28"/>
            </p:custDataLst>
          </p:nvPr>
        </p:nvSpPr>
        <p:spPr>
          <a:xfrm>
            <a:off x="10399395" y="563880"/>
            <a:ext cx="762000" cy="618490"/>
          </a:xfrm>
          <a:prstGeom prst="rect">
            <a:avLst/>
          </a:prstGeom>
          <a:noFill/>
        </p:spPr>
        <p:txBody>
          <a:bodyPr wrap="square" rtlCol="0">
            <a:noAutofit/>
          </a:bodyPr>
          <a:p>
            <a:pPr algn="dist"/>
            <a:r>
              <a:rPr lang="en-US" altLang="zh-CN" sz="4000" cap="all" dirty="0">
                <a:solidFill>
                  <a:schemeClr val="bg1"/>
                </a:solidFill>
                <a:uFillTx/>
                <a:latin typeface="Inter Black" panose="02000503000000020004" charset="0"/>
                <a:ea typeface="Inter Black" panose="02000503000000020004" charset="0"/>
                <a:cs typeface="Inter" panose="02000503000000020004" charset="0"/>
              </a:rPr>
              <a:t>AI</a:t>
            </a:r>
            <a:endParaRPr lang="en-US" altLang="zh-CN" sz="4000" cap="all" dirty="0">
              <a:solidFill>
                <a:schemeClr val="bg1"/>
              </a:solidFill>
              <a:uFillTx/>
              <a:latin typeface="Inter Black" panose="02000503000000020004" charset="0"/>
              <a:ea typeface="Inter Black" panose="02000503000000020004" charset="0"/>
              <a:cs typeface="Inter" panose="02000503000000020004" charset="0"/>
            </a:endParaRPr>
          </a:p>
        </p:txBody>
      </p:sp>
      <p:pic>
        <p:nvPicPr>
          <p:cNvPr id="6" name="Picture 5" descr="WhatsApp Image 2024-04-23 at 11.36.19_e3132fdb"/>
          <p:cNvPicPr>
            <a:picLocks noChangeAspect="1"/>
          </p:cNvPicPr>
          <p:nvPr/>
        </p:nvPicPr>
        <p:blipFill>
          <a:blip r:embed="rId29"/>
          <a:stretch>
            <a:fillRect/>
          </a:stretch>
        </p:blipFill>
        <p:spPr>
          <a:xfrm>
            <a:off x="1258570" y="748030"/>
            <a:ext cx="434340" cy="434340"/>
          </a:xfrm>
          <a:prstGeom prst="rect">
            <a:avLst/>
          </a:prstGeom>
        </p:spPr>
      </p:pic>
    </p:spTree>
    <p:custDataLst>
      <p:tags r:id="rId30"/>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381000"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999" y="3164"/>
              <a:ext cx="14378" cy="4472"/>
              <a:chOff x="1999" y="3283"/>
              <a:chExt cx="14378" cy="4472"/>
            </a:xfrm>
          </p:grpSpPr>
          <p:grpSp>
            <p:nvGrpSpPr>
              <p:cNvPr id="4" name="组合 3"/>
              <p:cNvGrpSpPr/>
              <p:nvPr/>
            </p:nvGrpSpPr>
            <p:grpSpPr>
              <a:xfrm>
                <a:off x="1999" y="3283"/>
                <a:ext cx="14378" cy="4472"/>
                <a:chOff x="3417" y="3934"/>
                <a:chExt cx="11388" cy="3542"/>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41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6948" y="4276"/>
                <a:ext cx="8545" cy="1501"/>
              </a:xfrm>
              <a:prstGeom prst="rect">
                <a:avLst/>
              </a:prstGeom>
              <a:noFill/>
            </p:spPr>
            <p:txBody>
              <a:bodyPr wrap="square" rtlCol="0">
                <a:spAutoFit/>
              </a:bodyPr>
              <a:p>
                <a:pPr algn="ctr"/>
                <a:r>
                  <a:rPr lang="en-US" altLang="zh-CN" sz="5600" i="1" cap="all" dirty="0">
                    <a:solidFill>
                      <a:schemeClr val="bg2"/>
                    </a:solidFill>
                    <a:uFillTx/>
                    <a:latin typeface="Inter Black" panose="02000503000000020004" charset="0"/>
                    <a:ea typeface="Inter Black" panose="02000503000000020004" charset="0"/>
                    <a:cs typeface="Inter" panose="02000503000000020004" charset="0"/>
                  </a:rPr>
                  <a:t>Rebel’ </a:t>
                </a:r>
                <a:r>
                  <a:rPr lang="en-US" altLang="zh-CN" sz="4800" i="1" cap="all" dirty="0">
                    <a:solidFill>
                      <a:schemeClr val="bg2"/>
                    </a:solidFill>
                    <a:uFillTx/>
                    <a:latin typeface="Inter Black" panose="02000503000000020004" charset="0"/>
                    <a:ea typeface="Inter Black" panose="02000503000000020004" charset="0"/>
                    <a:cs typeface="Inter" panose="02000503000000020004" charset="0"/>
                  </a:rPr>
                  <a:t>Origin</a:t>
                </a:r>
                <a:endParaRPr lang="en-US" altLang="zh-CN" sz="5600" i="1" cap="all" dirty="0">
                  <a:solidFill>
                    <a:schemeClr val="bg2"/>
                  </a:solidFill>
                  <a:uFillTx/>
                  <a:latin typeface="Inter Black" panose="02000503000000020004" charset="0"/>
                  <a:ea typeface="Inter Black" panose="02000503000000020004" charset="0"/>
                  <a:cs typeface="Inter" panose="02000503000000020004" charset="0"/>
                </a:endParaRPr>
              </a:p>
            </p:txBody>
          </p:sp>
          <p:sp>
            <p:nvSpPr>
              <p:cNvPr id="8" name="文本框 7"/>
              <p:cNvSpPr txBox="1"/>
              <p:nvPr>
                <p:custDataLst>
                  <p:tags r:id="rId4"/>
                </p:custDataLst>
              </p:nvPr>
            </p:nvSpPr>
            <p:spPr>
              <a:xfrm flipH="1">
                <a:off x="3852" y="3998"/>
                <a:ext cx="3927" cy="2931"/>
              </a:xfrm>
              <a:prstGeom prst="rect">
                <a:avLst/>
              </a:prstGeom>
              <a:noFill/>
            </p:spPr>
            <p:txBody>
              <a:bodyPr wrap="square" rtlCol="0">
                <a:spAutoFit/>
              </a:bodyPr>
              <a:p>
                <a:pPr algn="ctr"/>
                <a:r>
                  <a:rPr lang="en-US" altLang="zh-CN" sz="11500" i="1" dirty="0">
                    <a:ln>
                      <a:solidFill>
                        <a:schemeClr val="bg1"/>
                      </a:solidFill>
                    </a:ln>
                    <a:noFill/>
                    <a:latin typeface="Inter Black" panose="02000503000000020004" charset="0"/>
                    <a:ea typeface="Inter Black" panose="02000503000000020004" charset="0"/>
                    <a:cs typeface="Inter" panose="02000503000000020004" charset="0"/>
                  </a:rPr>
                  <a:t>01</a:t>
                </a:r>
                <a:endParaRPr lang="en-US" altLang="zh-CN" sz="11500" i="1" dirty="0">
                  <a:ln>
                    <a:solidFill>
                      <a:schemeClr val="bg1"/>
                    </a:solidFill>
                  </a:ln>
                  <a:noFill/>
                  <a:latin typeface="Inter Black" panose="02000503000000020004" charset="0"/>
                  <a:ea typeface="Inter Black" panose="02000503000000020004" charset="0"/>
                  <a:cs typeface="Inter" panose="02000503000000020004" charset="0"/>
                </a:endParaRPr>
              </a:p>
            </p:txBody>
          </p:sp>
          <p:sp>
            <p:nvSpPr>
              <p:cNvPr id="23" name="文本框 22"/>
              <p:cNvSpPr txBox="1"/>
              <p:nvPr>
                <p:custDataLst>
                  <p:tags r:id="rId5"/>
                </p:custDataLst>
              </p:nvPr>
            </p:nvSpPr>
            <p:spPr>
              <a:xfrm>
                <a:off x="8237" y="6007"/>
                <a:ext cx="4478" cy="337"/>
              </a:xfrm>
              <a:prstGeom prst="rect">
                <a:avLst/>
              </a:prstGeom>
              <a:noFill/>
            </p:spPr>
            <p:txBody>
              <a:bodyPr wrap="square" rtlCol="0" anchor="t">
                <a:spAutoFit/>
              </a:bodyPr>
              <a:p>
                <a:pPr algn="dist"/>
                <a:r>
                  <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rPr>
                  <a:t>Zeeshan Usmanu’s journey</a:t>
                </a:r>
                <a:endPar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endParaRPr>
              </a:p>
            </p:txBody>
          </p:sp>
        </p:grpSp>
      </p:grpSp>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Unconventional Path to AI</a:t>
            </a:r>
            <a:endParaRPr lang="en-US" altLang="zh-CN" sz="2400" b="1">
              <a:solidFill>
                <a:schemeClr val="bg1"/>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rot="0">
            <a:off x="313055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4" name="组合 3"/>
          <p:cNvGrpSpPr/>
          <p:nvPr/>
        </p:nvGrpSpPr>
        <p:grpSpPr>
          <a:xfrm rot="0" flipH="1">
            <a:off x="814578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TextBox 25"/>
          <p:cNvSpPr txBox="1"/>
          <p:nvPr/>
        </p:nvSpPr>
        <p:spPr>
          <a:xfrm>
            <a:off x="1064895" y="4744720"/>
            <a:ext cx="2168525" cy="922020"/>
          </a:xfrm>
          <a:prstGeom prst="rect">
            <a:avLst/>
          </a:prstGeom>
          <a:noFill/>
          <a:ln cap="flat">
            <a:noFill/>
          </a:ln>
        </p:spPr>
        <p:txBody>
          <a:bodyPr vert="horz" wrap="square" lIns="91440" tIns="45720" rIns="91440" bIns="45720" anchor="t" anchorCtr="0" compatLnSpc="1">
            <a:spAutoFit/>
          </a:bodyPr>
          <a:p>
            <a:pPr algn="ctr">
              <a:lnSpc>
                <a:spcPct val="150000"/>
              </a:lnSpc>
              <a:buClr>
                <a:srgbClr val="E24848"/>
              </a:buClr>
            </a:pPr>
            <a:r>
              <a:rPr 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rPr>
              <a:t>Kicked out of his first AI class for asking too many questions</a:t>
            </a:r>
            <a:endPar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46" name="TextBox 25"/>
          <p:cNvSpPr txBox="1"/>
          <p:nvPr/>
        </p:nvSpPr>
        <p:spPr>
          <a:xfrm>
            <a:off x="1147445" y="4200525"/>
            <a:ext cx="1972310" cy="506730"/>
          </a:xfrm>
          <a:prstGeom prst="rect">
            <a:avLst/>
          </a:prstGeom>
          <a:noFill/>
          <a:ln cap="flat">
            <a:noFill/>
          </a:ln>
        </p:spPr>
        <p:txBody>
          <a:bodyPr vert="horz" wrap="square" lIns="91440" tIns="45720" rIns="91440" bIns="45720" anchor="t" anchorCtr="0" compatLnSpc="1">
            <a:spAutoFit/>
          </a:bodyPr>
          <a:p>
            <a:pPr algn="ctr">
              <a:lnSpc>
                <a:spcPct val="150000"/>
              </a:lnSpc>
            </a:pPr>
            <a:r>
              <a:rPr lang="en-US" dirty="0">
                <a:solidFill>
                  <a:schemeClr val="accent1"/>
                </a:solidFill>
                <a:latin typeface="Inter Black" panose="02000503000000020004" charset="0"/>
                <a:ea typeface="Inter Black" panose="02000503000000020004" charset="0"/>
                <a:cs typeface="Inter Black" panose="02000503000000020004" charset="0"/>
              </a:rPr>
              <a:t>Questions</a:t>
            </a:r>
            <a:endParaRPr 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830070"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Inter" panose="02000503000000020004" charset="0"/>
            </a:endParaRPr>
          </a:p>
        </p:txBody>
      </p:sp>
      <p:sp>
        <p:nvSpPr>
          <p:cNvPr id="51" name="TextBox 25"/>
          <p:cNvSpPr txBox="1"/>
          <p:nvPr/>
        </p:nvSpPr>
        <p:spPr>
          <a:xfrm>
            <a:off x="3652520" y="4744720"/>
            <a:ext cx="2204720" cy="922020"/>
          </a:xfrm>
          <a:prstGeom prst="rect">
            <a:avLst/>
          </a:prstGeom>
          <a:noFill/>
          <a:ln cap="flat">
            <a:noFill/>
          </a:ln>
        </p:spPr>
        <p:txBody>
          <a:bodyPr vert="horz" wrap="square" lIns="91440" tIns="45720" rIns="91440" bIns="45720" anchor="t" anchorCtr="0" compatLnSpc="1">
            <a:spAutoFit/>
          </a:bodyPr>
          <a:p>
            <a:pPr algn="ctr">
              <a:lnSpc>
                <a:spcPct val="150000"/>
              </a:lnSpc>
              <a:buClr>
                <a:srgbClr val="E24848"/>
              </a:buClr>
              <a:buSzTx/>
              <a:buFontTx/>
            </a:pPr>
            <a:r>
              <a:rPr 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rPr>
              <a:t>Focus to buy books and leran on his own without the internet</a:t>
            </a:r>
            <a:endParaRPr 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52" name="TextBox 25"/>
          <p:cNvSpPr txBox="1"/>
          <p:nvPr/>
        </p:nvSpPr>
        <p:spPr>
          <a:xfrm>
            <a:off x="3740785" y="4200525"/>
            <a:ext cx="1972310" cy="506730"/>
          </a:xfrm>
          <a:prstGeom prst="rect">
            <a:avLst/>
          </a:prstGeom>
          <a:noFill/>
          <a:ln cap="flat">
            <a:noFill/>
          </a:ln>
        </p:spPr>
        <p:txBody>
          <a:bodyPr vert="horz" wrap="square" lIns="91440" tIns="45720" rIns="91440" bIns="45720" anchor="t" anchorCtr="0" compatLnSpc="1">
            <a:spAutoFit/>
          </a:bodyPr>
          <a:p>
            <a:pPr algn="ctr">
              <a:lnSpc>
                <a:spcPct val="150000"/>
              </a:lnSpc>
            </a:pPr>
            <a:r>
              <a:rPr lang="en-US" dirty="0">
                <a:solidFill>
                  <a:schemeClr val="accent1"/>
                </a:solidFill>
                <a:latin typeface="Inter Black" panose="02000503000000020004" charset="0"/>
                <a:ea typeface="Inter Black" panose="02000503000000020004" charset="0"/>
                <a:cs typeface="Inter Black" panose="02000503000000020004" charset="0"/>
                <a:sym typeface="+mn-ea"/>
              </a:rPr>
              <a:t>Through books</a:t>
            </a:r>
            <a:endParaRPr lang="en-US"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sp>
        <p:nvSpPr>
          <p:cNvPr id="53" name="TextBox 25"/>
          <p:cNvSpPr txBox="1"/>
          <p:nvPr/>
        </p:nvSpPr>
        <p:spPr>
          <a:xfrm>
            <a:off x="6319520" y="4744720"/>
            <a:ext cx="2185670" cy="922020"/>
          </a:xfrm>
          <a:prstGeom prst="rect">
            <a:avLst/>
          </a:prstGeom>
          <a:noFill/>
          <a:ln cap="flat">
            <a:noFill/>
          </a:ln>
        </p:spPr>
        <p:txBody>
          <a:bodyPr vert="horz" wrap="square" lIns="91440" tIns="45720" rIns="91440" bIns="45720" anchor="t" anchorCtr="0" compatLnSpc="1">
            <a:spAutoFit/>
          </a:bodyPr>
          <a:p>
            <a:pPr algn="ctr">
              <a:lnSpc>
                <a:spcPct val="150000"/>
              </a:lnSpc>
              <a:buClr>
                <a:srgbClr val="E24848"/>
              </a:buClr>
              <a:buSzTx/>
              <a:buFontTx/>
            </a:pPr>
            <a:r>
              <a:rPr 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rPr>
              <a:t>Specialized in Swarm Intelligence,studying animal behaviours</a:t>
            </a:r>
            <a:endParaRPr 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54" name="TextBox 25"/>
          <p:cNvSpPr txBox="1"/>
          <p:nvPr/>
        </p:nvSpPr>
        <p:spPr>
          <a:xfrm>
            <a:off x="6390005" y="4200525"/>
            <a:ext cx="2577465" cy="506730"/>
          </a:xfrm>
          <a:prstGeom prst="rect">
            <a:avLst/>
          </a:prstGeom>
          <a:noFill/>
          <a:ln cap="flat">
            <a:noFill/>
          </a:ln>
        </p:spPr>
        <p:txBody>
          <a:bodyPr vert="horz" wrap="square" lIns="91440" tIns="45720" rIns="91440" bIns="45720" anchor="t" anchorCtr="0" compatLnSpc="1">
            <a:spAutoFit/>
          </a:bodyPr>
          <a:p>
            <a:pPr algn="ctr">
              <a:lnSpc>
                <a:spcPct val="150000"/>
              </a:lnSpc>
            </a:pPr>
            <a:r>
              <a:rPr lang="en-US" dirty="0">
                <a:solidFill>
                  <a:schemeClr val="accent6"/>
                </a:solidFill>
                <a:latin typeface="Inter Black" panose="02000503000000020004" charset="0"/>
                <a:ea typeface="Inter Black" panose="02000503000000020004" charset="0"/>
                <a:cs typeface="Inter Black" panose="02000503000000020004" charset="0"/>
                <a:sym typeface="+mn-ea"/>
              </a:rPr>
              <a:t>Studying behaviour</a:t>
            </a:r>
            <a:endParaRPr lang="en-US" dirty="0">
              <a:solidFill>
                <a:schemeClr val="accent6"/>
              </a:solidFill>
              <a:latin typeface="Inter Black" panose="02000503000000020004" charset="0"/>
              <a:ea typeface="Inter Black" panose="02000503000000020004" charset="0"/>
              <a:cs typeface="Inter Black" panose="02000503000000020004" charset="0"/>
              <a:sym typeface="+mn-ea"/>
            </a:endParaRPr>
          </a:p>
        </p:txBody>
      </p:sp>
      <p:sp>
        <p:nvSpPr>
          <p:cNvPr id="55" name="TextBox 25"/>
          <p:cNvSpPr txBox="1"/>
          <p:nvPr/>
        </p:nvSpPr>
        <p:spPr>
          <a:xfrm>
            <a:off x="8844280" y="4744720"/>
            <a:ext cx="2251710" cy="922020"/>
          </a:xfrm>
          <a:prstGeom prst="rect">
            <a:avLst/>
          </a:prstGeom>
          <a:noFill/>
          <a:ln cap="flat">
            <a:noFill/>
          </a:ln>
        </p:spPr>
        <p:txBody>
          <a:bodyPr vert="horz" wrap="square" lIns="91440" tIns="45720" rIns="91440" bIns="45720" anchor="t" anchorCtr="0" compatLnSpc="1">
            <a:spAutoFit/>
          </a:bodyPr>
          <a:p>
            <a:pPr algn="ctr">
              <a:lnSpc>
                <a:spcPct val="150000"/>
              </a:lnSpc>
              <a:buClr>
                <a:srgbClr val="E24848"/>
              </a:buClr>
              <a:buSzTx/>
              <a:buFontTx/>
            </a:pPr>
            <a:r>
              <a:rPr 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rPr>
              <a:t>Learned from pioneer like John Holland,father of genetic algorithms</a:t>
            </a:r>
            <a:endParaRPr lang="en-US" sz="120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56" name="TextBox 25"/>
          <p:cNvSpPr txBox="1"/>
          <p:nvPr/>
        </p:nvSpPr>
        <p:spPr>
          <a:xfrm>
            <a:off x="8968105" y="4200525"/>
            <a:ext cx="2916555" cy="506730"/>
          </a:xfrm>
          <a:prstGeom prst="rect">
            <a:avLst/>
          </a:prstGeom>
          <a:noFill/>
          <a:ln cap="flat">
            <a:noFill/>
          </a:ln>
        </p:spPr>
        <p:txBody>
          <a:bodyPr vert="horz" wrap="square" lIns="91440" tIns="45720" rIns="91440" bIns="45720" anchor="t" anchorCtr="0" compatLnSpc="1">
            <a:spAutoFit/>
          </a:bodyPr>
          <a:p>
            <a:pPr algn="ctr">
              <a:lnSpc>
                <a:spcPct val="150000"/>
              </a:lnSpc>
            </a:pPr>
            <a:r>
              <a:rPr lang="en-US" dirty="0">
                <a:solidFill>
                  <a:schemeClr val="accent6"/>
                </a:solidFill>
                <a:latin typeface="Inter Black" panose="02000503000000020004" charset="0"/>
                <a:ea typeface="Inter Black" panose="02000503000000020004" charset="0"/>
                <a:cs typeface="Inter Black" panose="02000503000000020004" charset="0"/>
                <a:sym typeface="+mn-ea"/>
              </a:rPr>
              <a:t>Learn from others</a:t>
            </a:r>
            <a:endParaRPr lang="en-US" dirty="0">
              <a:solidFill>
                <a:schemeClr val="accent6"/>
              </a:solidFill>
              <a:latin typeface="Inter Black" panose="02000503000000020004" charset="0"/>
              <a:ea typeface="Inter Black" panose="02000503000000020004" charset="0"/>
              <a:cs typeface="Inter Black" panose="02000503000000020004" charset="0"/>
              <a:sym typeface="+mn-ea"/>
            </a:endParaRP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Inter" panose="02000503000000020004" charset="0"/>
            </a:endParaRPr>
          </a:p>
        </p:txBody>
      </p:sp>
      <p:grpSp>
        <p:nvGrpSpPr>
          <p:cNvPr id="18" name="组合 17"/>
          <p:cNvGrpSpPr/>
          <p:nvPr/>
        </p:nvGrpSpPr>
        <p:grpSpPr>
          <a:xfrm>
            <a:off x="1412240" y="2285365"/>
            <a:ext cx="1442085" cy="1565275"/>
            <a:chOff x="2224" y="3599"/>
            <a:chExt cx="2271" cy="2465"/>
          </a:xfrm>
        </p:grpSpPr>
        <p:sp>
          <p:nvSpPr>
            <p:cNvPr id="7" name="平行四边形 6"/>
            <p:cNvSpPr/>
            <p:nvPr>
              <p:custDataLst>
                <p:tags r:id="rId4"/>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7" name="TextBox 25"/>
            <p:cNvSpPr txBox="1"/>
            <p:nvPr/>
          </p:nvSpPr>
          <p:spPr>
            <a:xfrm>
              <a:off x="2422" y="3599"/>
              <a:ext cx="1875" cy="798"/>
            </a:xfrm>
            <a:prstGeom prst="rect">
              <a:avLst/>
            </a:prstGeom>
            <a:noFill/>
            <a:ln cap="flat">
              <a:noFill/>
            </a:ln>
          </p:spPr>
          <p:txBody>
            <a:bodyPr vert="horz" wrap="square" lIns="91440" tIns="45720" rIns="91440" bIns="45720" anchor="t" anchorCtr="0" compatLnSpc="1">
              <a:spAutoFit/>
            </a:bodyPr>
            <a:p>
              <a:pPr algn="ctr">
                <a:lnSpc>
                  <a:spcPct val="150000"/>
                </a:lnSpc>
              </a:pPr>
              <a:r>
                <a:rPr lang="en-US" dirty="0">
                  <a:solidFill>
                    <a:schemeClr val="bg2"/>
                  </a:solidFill>
                  <a:latin typeface="Inter Black" panose="02000503000000020004" charset="0"/>
                  <a:ea typeface="Inter Black" panose="02000503000000020004" charset="0"/>
                  <a:cs typeface="Inter Black" panose="02000503000000020004" charset="0"/>
                </a:rPr>
                <a:t>!998</a:t>
              </a:r>
              <a:endParaRPr lang="en-US" dirty="0">
                <a:solidFill>
                  <a:schemeClr val="bg2"/>
                </a:solidFill>
                <a:latin typeface="Inter Black" panose="02000503000000020004" charset="0"/>
                <a:ea typeface="Inter Black" panose="02000503000000020004" charset="0"/>
                <a:cs typeface="Inter Black" panose="02000503000000020004" charset="0"/>
              </a:endParaRPr>
            </a:p>
          </p:txBody>
        </p:sp>
      </p:grpSp>
      <p:sp>
        <p:nvSpPr>
          <p:cNvPr id="9" name="平行四边形 8"/>
          <p:cNvSpPr/>
          <p:nvPr>
            <p:custDataLst>
              <p:tags r:id="rId5"/>
            </p:custDataLst>
          </p:nvPr>
        </p:nvSpPr>
        <p:spPr>
          <a:xfrm rot="10800000">
            <a:off x="4033520" y="1530985"/>
            <a:ext cx="2062480"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9" name="TextBox 25"/>
          <p:cNvSpPr txBox="1"/>
          <p:nvPr/>
        </p:nvSpPr>
        <p:spPr>
          <a:xfrm>
            <a:off x="4124325" y="1541780"/>
            <a:ext cx="1972310" cy="506730"/>
          </a:xfrm>
          <a:prstGeom prst="rect">
            <a:avLst/>
          </a:prstGeom>
          <a:noFill/>
          <a:ln cap="flat">
            <a:noFill/>
          </a:ln>
        </p:spPr>
        <p:txBody>
          <a:bodyPr vert="horz" wrap="square" lIns="91440" tIns="45720" rIns="91440" bIns="45720" anchor="t" anchorCtr="0" compatLnSpc="1">
            <a:spAutoFit/>
          </a:bodyPr>
          <a:p>
            <a:pPr algn="ctr">
              <a:lnSpc>
                <a:spcPct val="150000"/>
              </a:lnSpc>
            </a:pPr>
            <a:r>
              <a:rPr lang="en-US" dirty="0">
                <a:solidFill>
                  <a:schemeClr val="bg2"/>
                </a:solidFill>
                <a:latin typeface="Inter Black" panose="02000503000000020004" charset="0"/>
                <a:ea typeface="Inter Black" panose="02000503000000020004" charset="0"/>
                <a:cs typeface="Inter Black" panose="02000503000000020004" charset="0"/>
              </a:rPr>
              <a:t>Self Study</a:t>
            </a:r>
            <a:endParaRPr lang="en-US" dirty="0">
              <a:solidFill>
                <a:schemeClr val="bg2"/>
              </a:solidFill>
              <a:latin typeface="Inter Black" panose="02000503000000020004" charset="0"/>
              <a:ea typeface="Inter Black" panose="02000503000000020004" charset="0"/>
              <a:cs typeface="Inter Black" panose="02000503000000020004" charset="0"/>
            </a:endParaRPr>
          </a:p>
        </p:txBody>
      </p:sp>
      <p:grpSp>
        <p:nvGrpSpPr>
          <p:cNvPr id="19" name="组合 18"/>
          <p:cNvGrpSpPr/>
          <p:nvPr/>
        </p:nvGrpSpPr>
        <p:grpSpPr>
          <a:xfrm>
            <a:off x="6631940" y="2285365"/>
            <a:ext cx="1442085" cy="1565275"/>
            <a:chOff x="2224" y="3599"/>
            <a:chExt cx="2271" cy="2465"/>
          </a:xfrm>
        </p:grpSpPr>
        <p:sp>
          <p:nvSpPr>
            <p:cNvPr id="20" name="平行四边形 19"/>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2" name="TextBox 25"/>
            <p:cNvSpPr txBox="1"/>
            <p:nvPr/>
          </p:nvSpPr>
          <p:spPr>
            <a:xfrm>
              <a:off x="2422" y="3599"/>
              <a:ext cx="1875" cy="798"/>
            </a:xfrm>
            <a:prstGeom prst="rect">
              <a:avLst/>
            </a:prstGeom>
            <a:noFill/>
            <a:ln cap="flat">
              <a:noFill/>
            </a:ln>
          </p:spPr>
          <p:txBody>
            <a:bodyPr vert="horz" wrap="square" lIns="91440" tIns="45720" rIns="91440" bIns="45720" anchor="t" anchorCtr="0" compatLnSpc="1">
              <a:spAutoFit/>
            </a:bodyPr>
            <a:p>
              <a:pPr algn="ctr">
                <a:lnSpc>
                  <a:spcPct val="150000"/>
                </a:lnSpc>
              </a:pPr>
              <a:r>
                <a:rPr lang="en-US" dirty="0">
                  <a:solidFill>
                    <a:schemeClr val="bg2"/>
                  </a:solidFill>
                  <a:latin typeface="Inter Black" panose="02000503000000020004" charset="0"/>
                  <a:ea typeface="Inter Black" panose="02000503000000020004" charset="0"/>
                  <a:cs typeface="Inter Black" panose="02000503000000020004" charset="0"/>
                </a:rPr>
                <a:t>Master</a:t>
              </a:r>
              <a:endParaRPr lang="en-US" dirty="0">
                <a:solidFill>
                  <a:schemeClr val="bg2"/>
                </a:solidFill>
                <a:latin typeface="Inter Black" panose="02000503000000020004" charset="0"/>
                <a:ea typeface="Inter Black" panose="02000503000000020004" charset="0"/>
                <a:cs typeface="Inter Black" panose="02000503000000020004" charset="0"/>
              </a:endParaRPr>
            </a:p>
          </p:txBody>
        </p:sp>
      </p:grpSp>
      <p:sp>
        <p:nvSpPr>
          <p:cNvPr id="2" name="TextBox 25"/>
          <p:cNvSpPr txBox="1"/>
          <p:nvPr/>
        </p:nvSpPr>
        <p:spPr>
          <a:xfrm>
            <a:off x="9356725" y="1487805"/>
            <a:ext cx="1583690" cy="506730"/>
          </a:xfrm>
          <a:prstGeom prst="rect">
            <a:avLst/>
          </a:prstGeom>
          <a:noFill/>
          <a:ln cap="flat">
            <a:noFill/>
          </a:ln>
        </p:spPr>
        <p:txBody>
          <a:bodyPr vert="horz" wrap="square" lIns="91440" tIns="45720" rIns="91440" bIns="45720" anchor="t" anchorCtr="0" compatLnSpc="1">
            <a:spAutoFit/>
          </a:bodyPr>
          <a:p>
            <a:pPr algn="ctr">
              <a:lnSpc>
                <a:spcPct val="150000"/>
              </a:lnSpc>
            </a:pPr>
            <a:r>
              <a:rPr lang="en-US" dirty="0">
                <a:solidFill>
                  <a:schemeClr val="bg2"/>
                </a:solidFill>
                <a:latin typeface="Inter Black" panose="02000503000000020004" charset="0"/>
                <a:ea typeface="Inter Black" panose="02000503000000020004" charset="0"/>
                <a:cs typeface="Inter Black" panose="02000503000000020004" charset="0"/>
              </a:rPr>
              <a:t>Mentorship</a:t>
            </a:r>
            <a:endParaRPr lang="en-US" dirty="0">
              <a:solidFill>
                <a:schemeClr val="bg2"/>
              </a:solidFill>
              <a:latin typeface="Inter Black" panose="02000503000000020004" charset="0"/>
              <a:ea typeface="Inter Black" panose="02000503000000020004" charset="0"/>
              <a:cs typeface="Inter Black" panose="02000503000000020004" charset="0"/>
            </a:endParaRPr>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381000"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999" y="3164"/>
              <a:ext cx="14378" cy="4472"/>
              <a:chOff x="1999" y="3283"/>
              <a:chExt cx="14378" cy="4472"/>
            </a:xfrm>
          </p:grpSpPr>
          <p:grpSp>
            <p:nvGrpSpPr>
              <p:cNvPr id="4" name="组合 3"/>
              <p:cNvGrpSpPr/>
              <p:nvPr/>
            </p:nvGrpSpPr>
            <p:grpSpPr>
              <a:xfrm>
                <a:off x="1999" y="3283"/>
                <a:ext cx="14378" cy="4472"/>
                <a:chOff x="3417" y="3934"/>
                <a:chExt cx="11388" cy="3542"/>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41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6829" y="3998"/>
                <a:ext cx="8474" cy="2082"/>
              </a:xfrm>
              <a:prstGeom prst="rect">
                <a:avLst/>
              </a:prstGeom>
              <a:noFill/>
            </p:spPr>
            <p:txBody>
              <a:bodyPr wrap="square" rtlCol="0">
                <a:spAutoFit/>
              </a:bodyPr>
              <a:p>
                <a:pPr algn="ctr"/>
                <a:r>
                  <a:rPr lang="en-US" altLang="zh-CN" sz="4000" i="1" cap="all" dirty="0">
                    <a:solidFill>
                      <a:schemeClr val="bg2"/>
                    </a:solidFill>
                    <a:uFillTx/>
                    <a:latin typeface="Inter Black" panose="02000503000000020004" charset="0"/>
                    <a:ea typeface="Inter Black" panose="02000503000000020004" charset="0"/>
                    <a:cs typeface="Inter" panose="02000503000000020004" charset="0"/>
                  </a:rPr>
                  <a:t>What is intelligence</a:t>
                </a:r>
                <a:endParaRPr lang="en-US" altLang="zh-CN" sz="4000" i="1" cap="all" dirty="0">
                  <a:solidFill>
                    <a:schemeClr val="bg2"/>
                  </a:solidFill>
                  <a:uFillTx/>
                  <a:latin typeface="Inter Black" panose="02000503000000020004" charset="0"/>
                  <a:ea typeface="Inter Black" panose="02000503000000020004" charset="0"/>
                  <a:cs typeface="Inter" panose="02000503000000020004" charset="0"/>
                </a:endParaRPr>
              </a:p>
            </p:txBody>
          </p:sp>
          <p:sp>
            <p:nvSpPr>
              <p:cNvPr id="8" name="文本框 7"/>
              <p:cNvSpPr txBox="1"/>
              <p:nvPr>
                <p:custDataLst>
                  <p:tags r:id="rId4"/>
                </p:custDataLst>
              </p:nvPr>
            </p:nvSpPr>
            <p:spPr>
              <a:xfrm flipH="1">
                <a:off x="3674" y="3998"/>
                <a:ext cx="3927" cy="2931"/>
              </a:xfrm>
              <a:prstGeom prst="rect">
                <a:avLst/>
              </a:prstGeom>
              <a:noFill/>
            </p:spPr>
            <p:txBody>
              <a:bodyPr wrap="square" rtlCol="0">
                <a:spAutoFit/>
              </a:bodyPr>
              <a:p>
                <a:pPr algn="ctr"/>
                <a:r>
                  <a:rPr lang="en-US" altLang="zh-CN" sz="11500" i="1" dirty="0">
                    <a:ln>
                      <a:solidFill>
                        <a:schemeClr val="bg1"/>
                      </a:solidFill>
                    </a:ln>
                    <a:noFill/>
                    <a:latin typeface="Inter Black" panose="02000503000000020004" charset="0"/>
                    <a:ea typeface="Inter Black" panose="02000503000000020004" charset="0"/>
                    <a:cs typeface="Inter" panose="02000503000000020004" charset="0"/>
                  </a:rPr>
                  <a:t>02</a:t>
                </a:r>
                <a:endParaRPr lang="en-US" altLang="zh-CN" sz="11500" i="1" dirty="0">
                  <a:ln>
                    <a:solidFill>
                      <a:schemeClr val="bg1"/>
                    </a:solidFill>
                  </a:ln>
                  <a:noFill/>
                  <a:latin typeface="Inter Black" panose="02000503000000020004" charset="0"/>
                  <a:ea typeface="Inter Black" panose="02000503000000020004" charset="0"/>
                  <a:cs typeface="Inter" panose="02000503000000020004" charset="0"/>
                </a:endParaRPr>
              </a:p>
            </p:txBody>
          </p:sp>
          <p:sp>
            <p:nvSpPr>
              <p:cNvPr id="23" name="文本框 22"/>
              <p:cNvSpPr txBox="1"/>
              <p:nvPr>
                <p:custDataLst>
                  <p:tags r:id="rId5"/>
                </p:custDataLst>
              </p:nvPr>
            </p:nvSpPr>
            <p:spPr>
              <a:xfrm>
                <a:off x="8237" y="6007"/>
                <a:ext cx="4478" cy="337"/>
              </a:xfrm>
              <a:prstGeom prst="rect">
                <a:avLst/>
              </a:prstGeom>
              <a:noFill/>
            </p:spPr>
            <p:txBody>
              <a:bodyPr wrap="square" rtlCol="0" anchor="t">
                <a:spAutoFit/>
              </a:bodyPr>
              <a:p>
                <a:pPr algn="dist"/>
                <a:r>
                  <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rPr>
                  <a:t>Beyond the human brains</a:t>
                </a:r>
                <a:endPar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endParaRPr>
              </a:p>
            </p:txBody>
          </p:sp>
        </p:grpSp>
      </p:gr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76835"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999" y="3164"/>
              <a:ext cx="14343" cy="4472"/>
              <a:chOff x="1999" y="3283"/>
              <a:chExt cx="14343" cy="4472"/>
            </a:xfrm>
          </p:grpSpPr>
          <p:grpSp>
            <p:nvGrpSpPr>
              <p:cNvPr id="4" name="组合 3"/>
              <p:cNvGrpSpPr/>
              <p:nvPr/>
            </p:nvGrpSpPr>
            <p:grpSpPr>
              <a:xfrm>
                <a:off x="1999" y="3283"/>
                <a:ext cx="14343" cy="4472"/>
                <a:chOff x="3417" y="3934"/>
                <a:chExt cx="11360" cy="3542"/>
              </a:xfrm>
            </p:grpSpPr>
            <p:sp>
              <p:nvSpPr>
                <p:cNvPr id="64" name="平行四边形 63"/>
                <p:cNvSpPr/>
                <p:nvPr>
                  <p:custDataLst>
                    <p:tags r:id="rId2"/>
                  </p:custDataLst>
                </p:nvPr>
              </p:nvSpPr>
              <p:spPr>
                <a:xfrm rot="10800000">
                  <a:off x="4239"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41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4073" y="4503"/>
                <a:ext cx="11888" cy="1016"/>
              </a:xfrm>
              <a:prstGeom prst="rect">
                <a:avLst/>
              </a:prstGeom>
              <a:noFill/>
            </p:spPr>
            <p:txBody>
              <a:bodyPr wrap="square" rtlCol="0">
                <a:spAutoFit/>
              </a:bodyPr>
              <a:p>
                <a:pPr algn="ctr"/>
                <a:r>
                  <a:rPr lang="en-US" altLang="zh-CN" sz="3600" i="1" cap="all" dirty="0">
                    <a:solidFill>
                      <a:schemeClr val="bg2"/>
                    </a:solidFill>
                    <a:uFillTx/>
                    <a:latin typeface="Inter Black" panose="02000503000000020004" charset="0"/>
                    <a:ea typeface="Inter Black" panose="02000503000000020004" charset="0"/>
                    <a:cs typeface="Inter" panose="02000503000000020004" charset="0"/>
                  </a:rPr>
                  <a:t>Are plants </a:t>
                </a:r>
                <a:r>
                  <a:rPr lang="en-US" altLang="zh-CN" sz="3600" i="1" cap="all" dirty="0">
                    <a:solidFill>
                      <a:schemeClr val="bg2"/>
                    </a:solidFill>
                    <a:uFillTx/>
                    <a:latin typeface="Inter Black" panose="02000503000000020004" charset="0"/>
                    <a:ea typeface="Inter Black" panose="02000503000000020004" charset="0"/>
                    <a:cs typeface="Inter" panose="02000503000000020004" charset="0"/>
                  </a:rPr>
                  <a:t>inteligence ?</a:t>
                </a:r>
                <a:endParaRPr lang="en-US" altLang="zh-CN" sz="3600" i="1" cap="all" dirty="0">
                  <a:solidFill>
                    <a:schemeClr val="bg2"/>
                  </a:solidFill>
                  <a:uFillTx/>
                  <a:latin typeface="Inter Black" panose="02000503000000020004" charset="0"/>
                  <a:ea typeface="Inter Black" panose="02000503000000020004" charset="0"/>
                  <a:cs typeface="Inter" panose="02000503000000020004" charset="0"/>
                </a:endParaRPr>
              </a:p>
            </p:txBody>
          </p:sp>
        </p:grpSp>
      </p:grpSp>
      <p:sp>
        <p:nvSpPr>
          <p:cNvPr id="3" name="Text Box 2"/>
          <p:cNvSpPr txBox="1"/>
          <p:nvPr/>
        </p:nvSpPr>
        <p:spPr>
          <a:xfrm>
            <a:off x="8140065" y="-989965"/>
            <a:ext cx="4047490" cy="5838825"/>
          </a:xfrm>
          <a:prstGeom prst="rect">
            <a:avLst/>
          </a:prstGeom>
          <a:noFill/>
        </p:spPr>
        <p:txBody>
          <a:bodyPr wrap="square" rtlCol="0">
            <a:noAutofit/>
          </a:bodyPr>
          <a:p>
            <a:endParaRPr lang="en-US" sz="49600">
              <a:solidFill>
                <a:schemeClr val="bg1"/>
              </a:solidFill>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065213" y="2668905"/>
            <a:ext cx="4799965"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p>
            <a:pPr algn="ctr"/>
            <a:r>
              <a:rPr lang="en-US" sz="2400" b="1">
                <a:solidFill>
                  <a:schemeClr val="bg1"/>
                </a:solidFill>
                <a:latin typeface="Inter Black" panose="02000503000000020004" charset="0"/>
                <a:ea typeface="Inter Black" panose="02000503000000020004" charset="0"/>
                <a:cs typeface="Inter" panose="02000503000000020004" charset="0"/>
              </a:rPr>
              <a:t>Artifical Intelligence</a:t>
            </a:r>
            <a:endParaRPr lang="en-US" sz="2400" b="1">
              <a:solidFill>
                <a:schemeClr val="bg1"/>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rot="0">
            <a:off x="2797175"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4" name="组合 3"/>
          <p:cNvGrpSpPr/>
          <p:nvPr/>
        </p:nvGrpSpPr>
        <p:grpSpPr>
          <a:xfrm rot="0" flipH="1">
            <a:off x="8791575"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sp>
        <p:nvSpPr>
          <p:cNvPr id="1105" name="COLUMN…"/>
          <p:cNvSpPr txBox="1"/>
          <p:nvPr/>
        </p:nvSpPr>
        <p:spPr>
          <a:xfrm>
            <a:off x="2058670" y="1823720"/>
            <a:ext cx="2813050" cy="645160"/>
          </a:xfrm>
          <a:prstGeom prst="rect">
            <a:avLst/>
          </a:prstGeom>
          <a:ln w="12700">
            <a:miter lim="400000"/>
          </a:ln>
        </p:spPr>
        <p:txBody>
          <a:bodyPr wrap="none" lIns="45719" rIns="45719">
            <a:spAutoFit/>
          </a:bodyPr>
          <a:p>
            <a:pPr algn="ctr">
              <a:defRPr sz="4400">
                <a:solidFill>
                  <a:srgbClr val="404040"/>
                </a:solidFill>
                <a:latin typeface="+mj-lt"/>
                <a:ea typeface="+mj-ea"/>
                <a:cs typeface="+mj-cs"/>
                <a:sym typeface="Helvetica"/>
              </a:defRPr>
            </a:pPr>
            <a:r>
              <a:rPr lang="en-US" sz="3600">
                <a:solidFill>
                  <a:schemeClr val="accent6"/>
                </a:solidFill>
                <a:latin typeface="Inter Black" panose="02000503000000020004" charset="0"/>
                <a:ea typeface="Inter Black" panose="02000503000000020004" charset="0"/>
                <a:cs typeface="Inter Black" panose="02000503000000020004" charset="0"/>
                <a:sym typeface="Inter Black" panose="02000503000000020004" charset="0"/>
              </a:rPr>
              <a:t>Intelligence</a:t>
            </a:r>
            <a:endParaRPr lang="en-US" sz="3600">
              <a:solidFill>
                <a:schemeClr val="accent6"/>
              </a:solidFill>
              <a:latin typeface="Inter Black" panose="02000503000000020004" charset="0"/>
              <a:ea typeface="Inter Black" panose="02000503000000020004" charset="0"/>
              <a:cs typeface="Inter Black" panose="02000503000000020004" charset="0"/>
              <a:sym typeface="Inter Black" panose="02000503000000020004" charset="0"/>
            </a:endParaRPr>
          </a:p>
        </p:txBody>
      </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742315" y="2891155"/>
            <a:ext cx="5552440" cy="650240"/>
          </a:xfrm>
          <a:prstGeom prst="rect">
            <a:avLst/>
          </a:prstGeom>
          <a:ln w="12700">
            <a:miter lim="400000"/>
          </a:ln>
        </p:spPr>
        <p:txBody>
          <a:bodyPr wrap="square" lIns="45719" rIns="45719">
            <a:spAutoFit/>
          </a:bodyPr>
          <a:p>
            <a:pPr algn="ctr">
              <a:lnSpc>
                <a:spcPct val="130000"/>
              </a:lnSpc>
              <a:spcBef>
                <a:spcPts val="0"/>
              </a:spcBef>
              <a:spcAft>
                <a:spcPts val="0"/>
              </a:spcAft>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 broader view: Intelligence is the ability to achieve</a:t>
            </a:r>
            <a:endPar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a:p>
            <a:pPr algn="ctr">
              <a:lnSpc>
                <a:spcPct val="130000"/>
              </a:lnSpc>
              <a:spcBef>
                <a:spcPts val="0"/>
              </a:spcBef>
              <a:spcAft>
                <a:spcPts val="0"/>
              </a:spcAft>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goals in a wide range of environments.</a:t>
            </a:r>
            <a:endPar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6" name="平行四边形 5"/>
          <p:cNvSpPr/>
          <p:nvPr>
            <p:custDataLst>
              <p:tags r:id="rId4"/>
            </p:custDataLst>
          </p:nvPr>
        </p:nvSpPr>
        <p:spPr>
          <a:xfrm rot="10800000" flipH="1">
            <a:off x="1795780" y="1785620"/>
            <a:ext cx="3338830" cy="727710"/>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pic>
        <p:nvPicPr>
          <p:cNvPr id="18" name="Picture 17"/>
          <p:cNvPicPr>
            <a:picLocks noChangeAspect="1"/>
          </p:cNvPicPr>
          <p:nvPr/>
        </p:nvPicPr>
        <p:blipFill>
          <a:blip r:embed="rId5"/>
          <a:stretch>
            <a:fillRect/>
          </a:stretch>
        </p:blipFill>
        <p:spPr>
          <a:xfrm>
            <a:off x="2172970" y="3919220"/>
            <a:ext cx="2343150" cy="1282700"/>
          </a:xfrm>
          <a:prstGeom prst="rect">
            <a:avLst/>
          </a:prstGeom>
        </p:spPr>
      </p:pic>
      <p:pic>
        <p:nvPicPr>
          <p:cNvPr id="2" name="Picture 1"/>
          <p:cNvPicPr>
            <a:picLocks noChangeAspect="1"/>
          </p:cNvPicPr>
          <p:nvPr/>
        </p:nvPicPr>
        <p:blipFill>
          <a:blip r:embed="rId6"/>
          <a:stretch>
            <a:fillRect/>
          </a:stretch>
        </p:blipFill>
        <p:spPr>
          <a:xfrm>
            <a:off x="6534785" y="1785620"/>
            <a:ext cx="5105400" cy="3971290"/>
          </a:xfrm>
          <a:prstGeom prst="rect">
            <a:avLst/>
          </a:prstGeom>
        </p:spPr>
      </p:pic>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2" name="平行四边形 1"/>
          <p:cNvSpPr/>
          <p:nvPr>
            <p:custDataLst>
              <p:tags r:id="rId3"/>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7" name="平行四边形 6"/>
          <p:cNvSpPr/>
          <p:nvPr>
            <p:custDataLst>
              <p:tags r:id="rId4"/>
            </p:custDataLst>
          </p:nvPr>
        </p:nvSpPr>
        <p:spPr>
          <a:xfrm rot="10800000" flipH="1">
            <a:off x="7682230" y="2936240"/>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139" name="任意多边形: 形状 138"/>
          <p:cNvSpPr/>
          <p:nvPr>
            <p:custDataLst>
              <p:tags r:id="rId5"/>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Evidence of Plant Intelligence</a:t>
            </a:r>
            <a:endParaRPr lang="en-US" altLang="zh-CN" sz="2400" b="1">
              <a:solidFill>
                <a:schemeClr val="bg1"/>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rot="0">
            <a:off x="2714625"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grpSp>
        <p:nvGrpSpPr>
          <p:cNvPr id="4" name="组合 3"/>
          <p:cNvGrpSpPr/>
          <p:nvPr/>
        </p:nvGrpSpPr>
        <p:grpSpPr>
          <a:xfrm rot="0" flipH="1">
            <a:off x="837819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p>
            <a:pPr algn="ctr"/>
            <a:r>
              <a:rPr lang="en-US" altLang="zh-CN" sz="3200" dirty="0">
                <a:solidFill>
                  <a:schemeClr val="bg1"/>
                </a:solidFill>
                <a:latin typeface="Inter Black" panose="02000503000000020004" charset="0"/>
                <a:ea typeface="Inter Black" panose="02000503000000020004" charset="0"/>
                <a:cs typeface="Inter Black" panose="02000503000000020004" charset="0"/>
              </a:rPr>
              <a:t>TOPIC</a:t>
            </a:r>
            <a:endParaRPr lang="zh-CN" altLang="en-US" sz="3200" dirty="0">
              <a:solidFill>
                <a:schemeClr val="bg1"/>
              </a:solidFill>
              <a:latin typeface="Inter Black" panose="02000503000000020004" charset="0"/>
              <a:ea typeface="Inter Black" panose="02000503000000020004" charset="0"/>
              <a:cs typeface="Inter Black" panose="02000503000000020004" charset="0"/>
            </a:endParaRPr>
          </a:p>
        </p:txBody>
      </p:sp>
      <p:grpSp>
        <p:nvGrpSpPr>
          <p:cNvPr id="36" name="组合 35"/>
          <p:cNvGrpSpPr/>
          <p:nvPr/>
        </p:nvGrpSpPr>
        <p:grpSpPr>
          <a:xfrm rot="0">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ea typeface="Inter Black" panose="02000503000000020004" charset="0"/>
                <a:cs typeface="Inter Black" panose="02000503000000020004" charset="0"/>
                <a:sym typeface="+mn-lt"/>
              </a:endParaRPr>
            </a:p>
          </p:txBody>
        </p:sp>
      </p:grpSp>
      <p:pic>
        <p:nvPicPr>
          <p:cNvPr id="16" name="Picture 15"/>
          <p:cNvPicPr>
            <a:picLocks noChangeAspect="1"/>
          </p:cNvPicPr>
          <p:nvPr/>
        </p:nvPicPr>
        <p:blipFill>
          <a:blip r:embed="rId6"/>
          <a:stretch>
            <a:fillRect/>
          </a:stretch>
        </p:blipFill>
        <p:spPr>
          <a:xfrm>
            <a:off x="5177790" y="2556510"/>
            <a:ext cx="1898650" cy="1962150"/>
          </a:xfrm>
          <a:prstGeom prst="ellipse">
            <a:avLst/>
          </a:prstGeom>
        </p:spPr>
      </p:pic>
      <p:pic>
        <p:nvPicPr>
          <p:cNvPr id="20" name="Picture 19"/>
          <p:cNvPicPr>
            <a:picLocks noChangeAspect="1"/>
          </p:cNvPicPr>
          <p:nvPr/>
        </p:nvPicPr>
        <p:blipFill>
          <a:blip r:embed="rId7"/>
          <a:stretch>
            <a:fillRect/>
          </a:stretch>
        </p:blipFill>
        <p:spPr>
          <a:xfrm>
            <a:off x="8975090" y="2921000"/>
            <a:ext cx="1166495" cy="1597660"/>
          </a:xfrm>
          <a:prstGeom prst="ellipse">
            <a:avLst/>
          </a:prstGeom>
        </p:spPr>
      </p:pic>
      <p:pic>
        <p:nvPicPr>
          <p:cNvPr id="21" name="Picture 20"/>
          <p:cNvPicPr>
            <a:picLocks noChangeAspect="1"/>
          </p:cNvPicPr>
          <p:nvPr/>
        </p:nvPicPr>
        <p:blipFill>
          <a:blip r:embed="rId8"/>
          <a:stretch>
            <a:fillRect/>
          </a:stretch>
        </p:blipFill>
        <p:spPr>
          <a:xfrm>
            <a:off x="1771650" y="1636395"/>
            <a:ext cx="1834515" cy="1535430"/>
          </a:xfrm>
          <a:prstGeom prst="ellipse">
            <a:avLst/>
          </a:prstGeom>
        </p:spPr>
      </p:pic>
      <p:pic>
        <p:nvPicPr>
          <p:cNvPr id="22" name="Picture 21"/>
          <p:cNvPicPr>
            <a:picLocks noChangeAspect="1"/>
          </p:cNvPicPr>
          <p:nvPr/>
        </p:nvPicPr>
        <p:blipFill>
          <a:blip r:embed="rId9"/>
          <a:stretch>
            <a:fillRect/>
          </a:stretch>
        </p:blipFill>
        <p:spPr>
          <a:xfrm>
            <a:off x="2021840" y="4145280"/>
            <a:ext cx="1173480" cy="1483995"/>
          </a:xfrm>
          <a:prstGeom prst="ellipse">
            <a:avLst/>
          </a:prstGeom>
        </p:spPr>
      </p:pic>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图片 14" descr="VCG2112800586751"/>
          <p:cNvPicPr>
            <a:picLocks noChangeAspect="1"/>
          </p:cNvPicPr>
          <p:nvPr/>
        </p:nvPicPr>
        <p:blipFill>
          <a:blip r:embed="rId1">
            <a:alphaModFix amt="20000"/>
          </a:blip>
          <a:stretch>
            <a:fillRect/>
          </a:stretch>
        </p:blipFill>
        <p:spPr>
          <a:xfrm flipH="1">
            <a:off x="4445" y="0"/>
            <a:ext cx="12183110" cy="6858000"/>
          </a:xfrm>
          <a:prstGeom prst="rect">
            <a:avLst/>
          </a:prstGeom>
        </p:spPr>
      </p:pic>
      <p:sp>
        <p:nvSpPr>
          <p:cNvPr id="55" name="半闭框 54"/>
          <p:cNvSpPr/>
          <p:nvPr/>
        </p:nvSpPr>
        <p:spPr>
          <a:xfrm rot="10800000" flipH="1" flipV="1">
            <a:off x="411554" y="2811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9" name="半闭框 38"/>
          <p:cNvSpPr/>
          <p:nvPr/>
        </p:nvSpPr>
        <p:spPr>
          <a:xfrm flipH="1" flipV="1">
            <a:off x="11538024" y="627177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nvGrpSpPr>
          <p:cNvPr id="27" name="组合 26"/>
          <p:cNvGrpSpPr/>
          <p:nvPr/>
        </p:nvGrpSpPr>
        <p:grpSpPr>
          <a:xfrm>
            <a:off x="381000" y="2009140"/>
            <a:ext cx="11430635" cy="2839720"/>
            <a:chOff x="264" y="3164"/>
            <a:chExt cx="18001" cy="4472"/>
          </a:xfrm>
        </p:grpSpPr>
        <p:grpSp>
          <p:nvGrpSpPr>
            <p:cNvPr id="25" name="组合 24"/>
            <p:cNvGrpSpPr/>
            <p:nvPr/>
          </p:nvGrpSpPr>
          <p:grpSpPr>
            <a:xfrm>
              <a:off x="264" y="3395"/>
              <a:ext cx="3779" cy="4010"/>
              <a:chOff x="264" y="3729"/>
              <a:chExt cx="3779" cy="4010"/>
            </a:xfrm>
          </p:grpSpPr>
          <p:cxnSp>
            <p:nvCxnSpPr>
              <p:cNvPr id="16" name="直接连接符 15"/>
              <p:cNvCxnSpPr/>
              <p:nvPr/>
            </p:nvCxnSpPr>
            <p:spPr>
              <a:xfrm flipH="1">
                <a:off x="1271"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64" y="3729"/>
                <a:ext cx="2773" cy="4010"/>
              </a:xfrm>
              <a:prstGeom prst="line">
                <a:avLst/>
              </a:prstGeom>
              <a:ln>
                <a:gradFill>
                  <a:gsLst>
                    <a:gs pos="29000">
                      <a:schemeClr val="accent1"/>
                    </a:gs>
                    <a:gs pos="100000">
                      <a:srgbClr val="0439D9">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486" y="3395"/>
              <a:ext cx="3779" cy="4010"/>
              <a:chOff x="14486" y="3395"/>
              <a:chExt cx="3779" cy="4010"/>
            </a:xfrm>
          </p:grpSpPr>
          <p:cxnSp>
            <p:nvCxnSpPr>
              <p:cNvPr id="21" name="直接连接符 20"/>
              <p:cNvCxnSpPr/>
              <p:nvPr/>
            </p:nvCxnSpPr>
            <p:spPr>
              <a:xfrm flipH="1">
                <a:off x="15493"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4486" y="3395"/>
                <a:ext cx="2773" cy="4010"/>
              </a:xfrm>
              <a:prstGeom prst="line">
                <a:avLst/>
              </a:prstGeom>
              <a:ln>
                <a:gradFill>
                  <a:gsLst>
                    <a:gs pos="29000">
                      <a:schemeClr val="accent6"/>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2188" y="3164"/>
              <a:ext cx="14189" cy="4472"/>
              <a:chOff x="2188" y="3283"/>
              <a:chExt cx="14189" cy="4472"/>
            </a:xfrm>
          </p:grpSpPr>
          <p:grpSp>
            <p:nvGrpSpPr>
              <p:cNvPr id="4" name="组合 3"/>
              <p:cNvGrpSpPr/>
              <p:nvPr/>
            </p:nvGrpSpPr>
            <p:grpSpPr>
              <a:xfrm>
                <a:off x="2188" y="3283"/>
                <a:ext cx="14189" cy="4472"/>
                <a:chOff x="3567" y="3934"/>
                <a:chExt cx="11238" cy="3542"/>
              </a:xfrm>
            </p:grpSpPr>
            <p:sp>
              <p:nvSpPr>
                <p:cNvPr id="64" name="平行四边形 63"/>
                <p:cNvSpPr/>
                <p:nvPr>
                  <p:custDataLst>
                    <p:tags r:id="rId2"/>
                  </p:custDataLst>
                </p:nvPr>
              </p:nvSpPr>
              <p:spPr>
                <a:xfrm rot="10800000">
                  <a:off x="4267" y="3934"/>
                  <a:ext cx="10538" cy="3119"/>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cs typeface="Inter" panose="02000503000000020004" charset="0"/>
                  </a:endParaRPr>
                </a:p>
              </p:txBody>
            </p:sp>
            <p:sp>
              <p:nvSpPr>
                <p:cNvPr id="63" name="平行四边形 62"/>
                <p:cNvSpPr/>
                <p:nvPr>
                  <p:custDataLst>
                    <p:tags r:id="rId3"/>
                  </p:custDataLst>
                </p:nvPr>
              </p:nvSpPr>
              <p:spPr>
                <a:xfrm rot="10800000">
                  <a:off x="3567" y="4357"/>
                  <a:ext cx="10537" cy="3119"/>
                </a:xfrm>
                <a:prstGeom prst="parallelogram">
                  <a:avLst>
                    <a:gd name="adj" fmla="val 68862"/>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Inter" panose="02000503000000020004" charset="0"/>
                  </a:endParaRPr>
                </a:p>
              </p:txBody>
            </p:sp>
          </p:grpSp>
          <p:sp>
            <p:nvSpPr>
              <p:cNvPr id="65" name="文本框 64"/>
              <p:cNvSpPr txBox="1"/>
              <p:nvPr/>
            </p:nvSpPr>
            <p:spPr>
              <a:xfrm flipH="1">
                <a:off x="7526" y="3998"/>
                <a:ext cx="8563" cy="3415"/>
              </a:xfrm>
              <a:prstGeom prst="rect">
                <a:avLst/>
              </a:prstGeom>
              <a:noFill/>
            </p:spPr>
            <p:txBody>
              <a:bodyPr wrap="square" rtlCol="0">
                <a:noAutofit/>
              </a:bodyPr>
              <a:p>
                <a:pPr algn="ctr"/>
                <a:r>
                  <a:rPr lang="en-US" altLang="zh-CN" sz="3600" i="1" cap="all" dirty="0">
                    <a:solidFill>
                      <a:schemeClr val="bg2"/>
                    </a:solidFill>
                    <a:uFillTx/>
                    <a:latin typeface="Inter Black" panose="02000503000000020004" charset="0"/>
                    <a:ea typeface="Inter Black" panose="02000503000000020004" charset="0"/>
                    <a:cs typeface="Inter" panose="02000503000000020004" charset="0"/>
                  </a:rPr>
                  <a:t>Nature’s Secret  Blueprint</a:t>
                </a:r>
                <a:endParaRPr lang="en-US" altLang="zh-CN" sz="3600" i="1" cap="all" dirty="0">
                  <a:solidFill>
                    <a:schemeClr val="bg2"/>
                  </a:solidFill>
                  <a:uFillTx/>
                  <a:latin typeface="Inter Black" panose="02000503000000020004" charset="0"/>
                  <a:ea typeface="Inter Black" panose="02000503000000020004" charset="0"/>
                  <a:cs typeface="Inter" panose="02000503000000020004" charset="0"/>
                </a:endParaRPr>
              </a:p>
            </p:txBody>
          </p:sp>
          <p:sp>
            <p:nvSpPr>
              <p:cNvPr id="8" name="文本框 7"/>
              <p:cNvSpPr txBox="1"/>
              <p:nvPr>
                <p:custDataLst>
                  <p:tags r:id="rId4"/>
                </p:custDataLst>
              </p:nvPr>
            </p:nvSpPr>
            <p:spPr>
              <a:xfrm flipH="1">
                <a:off x="4044" y="3998"/>
                <a:ext cx="3927" cy="2931"/>
              </a:xfrm>
              <a:prstGeom prst="rect">
                <a:avLst/>
              </a:prstGeom>
              <a:noFill/>
            </p:spPr>
            <p:txBody>
              <a:bodyPr wrap="square" rtlCol="0">
                <a:spAutoFit/>
              </a:bodyPr>
              <a:p>
                <a:pPr algn="ctr"/>
                <a:r>
                  <a:rPr lang="en-US" altLang="zh-CN" sz="11500" i="1" dirty="0">
                    <a:ln>
                      <a:solidFill>
                        <a:schemeClr val="bg1"/>
                      </a:solidFill>
                    </a:ln>
                    <a:noFill/>
                    <a:latin typeface="Inter Black" panose="02000503000000020004" charset="0"/>
                    <a:ea typeface="Inter Black" panose="02000503000000020004" charset="0"/>
                    <a:cs typeface="Inter" panose="02000503000000020004" charset="0"/>
                  </a:rPr>
                  <a:t>03</a:t>
                </a:r>
                <a:endParaRPr lang="en-US" altLang="zh-CN" sz="11500" i="1" dirty="0">
                  <a:ln>
                    <a:solidFill>
                      <a:schemeClr val="bg1"/>
                    </a:solidFill>
                  </a:ln>
                  <a:noFill/>
                  <a:latin typeface="Inter Black" panose="02000503000000020004" charset="0"/>
                  <a:ea typeface="Inter Black" panose="02000503000000020004" charset="0"/>
                  <a:cs typeface="Inter" panose="02000503000000020004" charset="0"/>
                </a:endParaRPr>
              </a:p>
            </p:txBody>
          </p:sp>
          <p:sp>
            <p:nvSpPr>
              <p:cNvPr id="23" name="文本框 22"/>
              <p:cNvSpPr txBox="1"/>
              <p:nvPr>
                <p:custDataLst>
                  <p:tags r:id="rId5"/>
                </p:custDataLst>
              </p:nvPr>
            </p:nvSpPr>
            <p:spPr>
              <a:xfrm>
                <a:off x="7971" y="6344"/>
                <a:ext cx="4478" cy="337"/>
              </a:xfrm>
              <a:prstGeom prst="rect">
                <a:avLst/>
              </a:prstGeom>
              <a:noFill/>
            </p:spPr>
            <p:txBody>
              <a:bodyPr wrap="square" rtlCol="0" anchor="t">
                <a:spAutoFit/>
              </a:bodyPr>
              <a:p>
                <a:pPr algn="dist"/>
                <a:r>
                  <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rPr>
                  <a:t>From Biology to AI</a:t>
                </a:r>
                <a:endParaRPr lang="en-US" sz="800" i="1" cap="all">
                  <a:ln>
                    <a:noFill/>
                  </a:ln>
                  <a:solidFill>
                    <a:schemeClr val="bg1">
                      <a:alpha val="50000"/>
                    </a:schemeClr>
                  </a:solidFill>
                  <a:uFillTx/>
                  <a:latin typeface="Inter Black" panose="02000503000000020004" charset="0"/>
                  <a:ea typeface="Inter Black" panose="02000503000000020004" charset="0"/>
                  <a:cs typeface="Inter Black" panose="02000503000000020004" charset="0"/>
                  <a:sym typeface="+mn-ea"/>
                </a:endParaRPr>
              </a:p>
            </p:txBody>
          </p:sp>
        </p:grpSp>
      </p:gr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29.xml><?xml version="1.0" encoding="utf-8"?>
<p:tagLst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34.xml><?xml version="1.0" encoding="utf-8"?>
<p:tagLst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35.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136.xml><?xml version="1.0" encoding="utf-8"?>
<p:tagLst xmlns:p="http://schemas.openxmlformats.org/presentationml/2006/main">
  <p:tag name="KSO_WM_UNIT_FILL_FORE_SCHEMECOLOR_INDEX_BRIGHTNESS" val="0"/>
  <p:tag name="KSO_WM_UNIT_FILL_FORE_SCHEMECOLOR_INDEX" val="8"/>
  <p:tag name="KSO_WM_UNIT_FILL_TYPE" val="1"/>
</p:tagLst>
</file>

<file path=ppt/tags/tag137.xml><?xml version="1.0" encoding="utf-8"?>
<p:tagLst xmlns:p="http://schemas.openxmlformats.org/presentationml/2006/main">
  <p:tag name="KSO_WM_UNIT_FILL_FORE_SCHEMECOLOR_INDEX_BRIGHTNESS" val="0"/>
  <p:tag name="KSO_WM_UNIT_FILL_FORE_SCHEMECOLOR_INDEX" val="8"/>
  <p:tag name="KSO_WM_UNIT_FILL_TYPE" val="1"/>
</p:tagLst>
</file>

<file path=ppt/tags/tag13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3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8"/>
  <p:tag name="KSO_WM_UNIT_FILL_TYPE" val="1"/>
</p:tagLst>
</file>

<file path=ppt/tags/tag1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3.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4.xml><?xml version="1.0" encoding="utf-8"?>
<p:tagLst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5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56.xml><?xml version="1.0" encoding="utf-8"?>
<p:tagLst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Lst>
</file>

<file path=ppt/tags/tag157.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1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6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67.xml><?xml version="1.0" encoding="utf-8"?>
<p:tagLst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Lst>
</file>

<file path=ppt/tags/tag168.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1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17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1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84.xml><?xml version="1.0" encoding="utf-8"?>
<p:tagLst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Lst>
</file>

<file path=ppt/tags/tag185.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1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89.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9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1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1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03.xml><?xml version="1.0" encoding="utf-8"?>
<p:tagLst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Lst>
</file>

<file path=ppt/tags/tag204.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2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0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0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2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26.xml><?xml version="1.0" encoding="utf-8"?>
<p:tagLst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Lst>
</file>

<file path=ppt/tags/tag227.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2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4.xml><?xml version="1.0" encoding="utf-8"?>
<p:tagLst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Lst>
</file>

<file path=ppt/tags/tag235.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2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24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 name="KSO_WM_DIAGRAM_VIRTUALLY_FRAME" val="{&quot;height&quot;:343.55,&quot;left&quot;:461.9,&quot;top&quot;:116.7,&quot;width&quot;:482.9}"/>
</p:tagLst>
</file>

<file path=ppt/tags/tag24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3.55,&quot;left&quot;:461.9,&quot;top&quot;:116.7,&quot;width&quot;:482.9}"/>
</p:tagLst>
</file>

<file path=ppt/tags/tag24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5.xml><?xml version="1.0" encoding="utf-8"?>
<p:tagLst xmlns:p="http://schemas.openxmlformats.org/presentationml/2006/main">
  <p:tag name="KSO_WM_DIAGRAM_VIRTUALLY_FRAME" val="{&quot;height&quot;:343.55,&quot;left&quot;:461.9,&quot;top&quot;:116.7,&quot;width&quot;:482.9}"/>
</p:tagLst>
</file>

<file path=ppt/tags/tag246.xml><?xml version="1.0" encoding="utf-8"?>
<p:tagLst xmlns:p="http://schemas.openxmlformats.org/presentationml/2006/main">
  <p:tag name="KSO_WM_DIAGRAM_VIRTUALLY_FRAME" val="{&quot;height&quot;:343.55,&quot;left&quot;:461.9,&quot;top&quot;:116.7,&quot;width&quot;:482.9}"/>
</p:tagLst>
</file>

<file path=ppt/tags/tag247.xml><?xml version="1.0" encoding="utf-8"?>
<p:tagLst xmlns:p="http://schemas.openxmlformats.org/presentationml/2006/main">
  <p:tag name="KSO_WM_DIAGRAM_VIRTUALLY_FRAME" val="{&quot;height&quot;:343.55,&quot;left&quot;:461.9,&quot;top&quot;:116.7,&quot;width&quot;:482.9}"/>
</p:tagLst>
</file>

<file path=ppt/tags/tag2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2.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25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254.xml><?xml version="1.0" encoding="utf-8"?>
<p:tagLst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255.xml><?xml version="1.0" encoding="utf-8"?>
<p:tagLst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8.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259.xml><?xml version="1.0" encoding="utf-8"?>
<p:tagLst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261.xml><?xml version="1.0" encoding="utf-8"?>
<p:tagLst xmlns:p="http://schemas.openxmlformats.org/presentationml/2006/main">
  <p:tag name="KSO_WM_UNIT_FILL_FORE_SCHEMECOLOR_INDEX_BRIGHTNESS" val="0"/>
  <p:tag name="KSO_WM_UNIT_FILL_FORE_SCHEMECOLOR_INDEX" val="8"/>
  <p:tag name="KSO_WM_UNIT_FILL_TYPE" val="1"/>
</p:tagLst>
</file>

<file path=ppt/tags/tag262.xml><?xml version="1.0" encoding="utf-8"?>
<p:tagLst xmlns:p="http://schemas.openxmlformats.org/presentationml/2006/main">
  <p:tag name="KSO_WM_UNIT_FILL_FORE_SCHEMECOLOR_INDEX_BRIGHTNESS" val="0"/>
  <p:tag name="KSO_WM_UNIT_FILL_FORE_SCHEMECOLOR_INDEX" val="8"/>
  <p:tag name="KSO_WM_UNIT_FILL_TYPE" val="1"/>
</p:tagLst>
</file>

<file path=ppt/tags/tag26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6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65.xml><?xml version="1.0" encoding="utf-8"?>
<p:tagLst xmlns:p="http://schemas.openxmlformats.org/presentationml/2006/main">
  <p:tag name="KSO_WM_UNIT_FILL_FORE_SCHEMECOLOR_INDEX_BRIGHTNESS" val="0"/>
  <p:tag name="KSO_WM_UNIT_FILL_FORE_SCHEMECOLOR_INDEX" val="8"/>
  <p:tag name="KSO_WM_UNIT_FILL_TYPE" val="1"/>
</p:tagLst>
</file>

<file path=ppt/tags/tag26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68.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269.xml><?xml version="1.0" encoding="utf-8"?>
<p:tagLst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2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7.xml><?xml version="1.0" encoding="utf-8"?>
<p:tagLst xmlns:p="http://schemas.openxmlformats.org/presentationml/2006/main">
  <p:tag name="COMMONDATA" val="eyJoZGlkIjoiMmNmYmEwOWQ4Y2Q0M2IxMGZkNjI4ZjhkZDQyNzg1OTYifQ=="/>
  <p:tag name="KSO_WPP_MARK_KEY" val="37523c5a-f9bd-4157-ab56-121979c0b78d"/>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1950</Words>
  <Application>WPS Presentation</Application>
  <PresentationFormat>宽屏</PresentationFormat>
  <Paragraphs>175</Paragraphs>
  <Slides>23</Slides>
  <Notes>4</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23</vt:i4>
      </vt:variant>
    </vt:vector>
  </HeadingPairs>
  <TitlesOfParts>
    <vt:vector size="38" baseType="lpstr">
      <vt:lpstr>Arial</vt:lpstr>
      <vt:lpstr>SimSun</vt:lpstr>
      <vt:lpstr>Wingdings</vt:lpstr>
      <vt:lpstr>Inter</vt:lpstr>
      <vt:lpstr>Inter Black</vt:lpstr>
      <vt:lpstr>Wingdings</vt:lpstr>
      <vt:lpstr>Helvetica</vt:lpstr>
      <vt:lpstr>Microsoft YaHei</vt:lpstr>
      <vt:lpstr>Arial Unicode MS</vt:lpstr>
      <vt:lpstr>Lato Regular</vt:lpstr>
      <vt:lpstr>Segoe Print</vt:lpstr>
      <vt:lpstr>Roboto Slab Bold</vt:lpstr>
      <vt:lpstr>Cascadia Code</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Queen</cp:lastModifiedBy>
  <cp:revision>180</cp:revision>
  <dcterms:created xsi:type="dcterms:W3CDTF">2019-06-19T02:08:00Z</dcterms:created>
  <dcterms:modified xsi:type="dcterms:W3CDTF">2026-01-31T03:36:15Z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1033-12.2.0.23196</vt:lpwstr>
  </property>
  <property fmtid="{D5CDD505-2E9C-101B-9397-08002B2CF9AE}" pid="3" name="ICV">
    <vt:lpwstr>3BABC32F7AA045C99BE1523CFA082855_13</vt:lpwstr>
  </property>
</Properties>
</file>